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322" r:id="rId2"/>
    <p:sldId id="333" r:id="rId3"/>
    <p:sldId id="414" r:id="rId4"/>
    <p:sldId id="448" r:id="rId5"/>
    <p:sldId id="449" r:id="rId6"/>
    <p:sldId id="450" r:id="rId7"/>
    <p:sldId id="274" r:id="rId8"/>
    <p:sldId id="451" r:id="rId9"/>
    <p:sldId id="452" r:id="rId10"/>
    <p:sldId id="453" r:id="rId11"/>
    <p:sldId id="455" r:id="rId12"/>
    <p:sldId id="456" r:id="rId13"/>
    <p:sldId id="457" r:id="rId14"/>
    <p:sldId id="458" r:id="rId15"/>
    <p:sldId id="338" r:id="rId16"/>
    <p:sldId id="459" r:id="rId17"/>
    <p:sldId id="460" r:id="rId18"/>
    <p:sldId id="461" r:id="rId19"/>
    <p:sldId id="462" r:id="rId20"/>
    <p:sldId id="463" r:id="rId21"/>
    <p:sldId id="346" r:id="rId22"/>
    <p:sldId id="464" r:id="rId23"/>
    <p:sldId id="465" r:id="rId24"/>
    <p:sldId id="466" r:id="rId25"/>
    <p:sldId id="468" r:id="rId26"/>
    <p:sldId id="467" r:id="rId27"/>
    <p:sldId id="470" r:id="rId28"/>
    <p:sldId id="469" r:id="rId29"/>
    <p:sldId id="471" r:id="rId30"/>
    <p:sldId id="472" r:id="rId31"/>
    <p:sldId id="473" r:id="rId32"/>
    <p:sldId id="357" r:id="rId33"/>
    <p:sldId id="474" r:id="rId34"/>
    <p:sldId id="475" r:id="rId35"/>
    <p:sldId id="476" r:id="rId36"/>
    <p:sldId id="477" r:id="rId37"/>
    <p:sldId id="478" r:id="rId38"/>
    <p:sldId id="479" r:id="rId39"/>
    <p:sldId id="480" r:id="rId40"/>
  </p:sldIdLst>
  <p:sldSz cx="9144000" cy="5143500" type="screen16x9"/>
  <p:notesSz cx="6858000" cy="9144000"/>
  <p:defaultTextStyle>
    <a:defPPr>
      <a:defRPr lang="th-TH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Angsana New" panose="02020603050405020304" pitchFamily="18" charset="-34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Angsana New" panose="02020603050405020304" pitchFamily="18" charset="-34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Angsana New" panose="02020603050405020304" pitchFamily="18" charset="-34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Angsana New" panose="02020603050405020304" pitchFamily="18" charset="-34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Angsana New" panose="02020603050405020304" pitchFamily="18" charset="-34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Angsana New" panose="02020603050405020304" pitchFamily="18" charset="-34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Angsana New" panose="02020603050405020304" pitchFamily="18" charset="-34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Angsana New" panose="02020603050405020304" pitchFamily="18" charset="-34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Angsana New" panose="02020603050405020304" pitchFamily="18" charset="-34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D6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0748" autoAdjust="0"/>
  </p:normalViewPr>
  <p:slideViewPr>
    <p:cSldViewPr>
      <p:cViewPr varScale="1">
        <p:scale>
          <a:sx n="60" d="100"/>
          <a:sy n="60" d="100"/>
        </p:scale>
        <p:origin x="36" y="21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97D563B-5696-41A9-BBFB-44C476D3EFBA}" type="datetimeFigureOut">
              <a:rPr lang="th-TH"/>
              <a:pPr>
                <a:defRPr/>
              </a:pPr>
              <a:t>25/08/62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th-TH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th-TH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5E9EF9B-7811-413F-9AF8-45874A02511F}" type="slidenum">
              <a:rPr lang="th-TH" altLang="en-US"/>
              <a:pPr>
                <a:defRPr/>
              </a:pPr>
              <a:t>‹#›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2520470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ในวิชาทฤษฎีหุ่นยนต์ จะมีการใช้คณิตศาสตร์อยู่มาก โดยเฉพาะการใช้คณิตศาสตร์ในรูปของ</a:t>
            </a:r>
            <a:r>
              <a:rPr lang="th-TH" sz="1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เวคเตอร์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กับ</a:t>
            </a:r>
            <a:r>
              <a:rPr lang="th-TH" sz="1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เมตริกซ์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สิ่งเหล่านี้สำคัญและขาดไม่ได้ในวิชานี้ค่ะ ต่อไปนี้จะขออธิบายปูพื้นคณิตศาสตร์พื้นฐานและไปถึง</a:t>
            </a:r>
            <a:r>
              <a:rPr lang="th-TH" sz="1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เมตริกซ์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ที่ใช้งานในวิชานี้ค่ะ</a:t>
            </a:r>
            <a:endParaRPr lang="en-US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E9EF9B-7811-413F-9AF8-45874A02511F}" type="slidenum">
              <a:rPr lang="th-TH" altLang="en-US" smtClean="0"/>
              <a:pPr>
                <a:defRPr/>
              </a:pPr>
              <a:t>1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2581300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ในวิชาทฤษฎีหุ่นยนต์ จะมีการใช้คณิตศาสตร์อยู่มาก โดยเฉพาะการใช้คณิตศาสตร์ในรูปของ</a:t>
            </a:r>
            <a:r>
              <a:rPr lang="th-TH" sz="1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เวคเตอร์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กับ</a:t>
            </a:r>
            <a:r>
              <a:rPr lang="th-TH" sz="1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เมตริกซ์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สิ่งเหล่านี้สำคัญและขาดไม่ได้ในวิชานี้ค่ะ ต่อไปนี้จะขออธิบายปูพื้นคณิตศาสตร์พื้นฐานและไปถึง</a:t>
            </a:r>
            <a:r>
              <a:rPr lang="th-TH" sz="1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เมตริกซ์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ที่ใช้งานในวิชานี้ค่ะ</a:t>
            </a:r>
            <a:endParaRPr lang="en-US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E9EF9B-7811-413F-9AF8-45874A02511F}" type="slidenum">
              <a:rPr lang="th-TH" altLang="en-US" smtClean="0"/>
              <a:pPr>
                <a:defRPr/>
              </a:pPr>
              <a:t>2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30631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ในวิชาทฤษฎีหุ่นยนต์ จะมีการใช้คณิตศาสตร์อยู่มาก โดยเฉพาะการใช้คณิตศาสตร์ในรูปของ</a:t>
            </a:r>
            <a:r>
              <a:rPr lang="th-TH" sz="1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เวคเตอร์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กับ</a:t>
            </a:r>
            <a:r>
              <a:rPr lang="th-TH" sz="1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เมตริกซ์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สิ่งเหล่านี้สำคัญและขาดไม่ได้ในวิชานี้ค่ะ ต่อไปนี้จะขออธิบายปูพื้นคณิตศาสตร์พื้นฐานและไปถึง</a:t>
            </a:r>
            <a:r>
              <a:rPr lang="th-TH" sz="1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เมตริกซ์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ที่ใช้งานในวิชานี้ค่ะ</a:t>
            </a:r>
            <a:endParaRPr lang="en-US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E9EF9B-7811-413F-9AF8-45874A02511F}" type="slidenum">
              <a:rPr lang="th-TH" altLang="en-US" smtClean="0"/>
              <a:pPr>
                <a:defRPr/>
              </a:pPr>
              <a:t>7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2581300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ในวิชาทฤษฎีหุ่นยนต์ จะมีการใช้คณิตศาสตร์อยู่มาก โดยเฉพาะการใช้คณิตศาสตร์ในรูปของ</a:t>
            </a:r>
            <a:r>
              <a:rPr lang="th-TH" sz="1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เวคเตอร์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กับ</a:t>
            </a:r>
            <a:r>
              <a:rPr lang="th-TH" sz="1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เมตริกซ์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สิ่งเหล่านี้สำคัญและขาดไม่ได้ในวิชานี้ค่ะ ต่อไปนี้จะขออธิบายปูพื้นคณิตศาสตร์พื้นฐานและไปถึง</a:t>
            </a:r>
            <a:r>
              <a:rPr lang="th-TH" sz="1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เมตริกซ์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ที่ใช้งานในวิชานี้ค่ะ</a:t>
            </a:r>
            <a:endParaRPr lang="en-US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E9EF9B-7811-413F-9AF8-45874A02511F}" type="slidenum">
              <a:rPr lang="th-TH" altLang="en-US" smtClean="0"/>
              <a:pPr>
                <a:defRPr/>
              </a:pPr>
              <a:t>15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3020353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ในวิชาทฤษฎีหุ่นยนต์ จะมีการใช้คณิตศาสตร์อยู่มาก โดยเฉพาะการใช้คณิตศาสตร์ในรูปของ</a:t>
            </a:r>
            <a:r>
              <a:rPr lang="th-TH" sz="1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เวคเตอร์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กับ</a:t>
            </a:r>
            <a:r>
              <a:rPr lang="th-TH" sz="1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เมตริกซ์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สิ่งเหล่านี้สำคัญและขาดไม่ได้ในวิชานี้ค่ะ ต่อไปนี้จะขออธิบายปูพื้นคณิตศาสตร์พื้นฐานและไปถึง</a:t>
            </a:r>
            <a:r>
              <a:rPr lang="th-TH" sz="1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เมตริกซ์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ที่ใช้งานในวิชานี้ค่ะ</a:t>
            </a:r>
            <a:endParaRPr lang="en-US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E9EF9B-7811-413F-9AF8-45874A02511F}" type="slidenum">
              <a:rPr lang="th-TH" altLang="en-US" smtClean="0"/>
              <a:pPr>
                <a:defRPr/>
              </a:pPr>
              <a:t>21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580812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ในวิชาทฤษฎีหุ่นยนต์ จะมีการใช้คณิตศาสตร์อยู่มาก โดยเฉพาะการใช้คณิตศาสตร์ในรูปของ</a:t>
            </a:r>
            <a:r>
              <a:rPr lang="th-TH" sz="1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เวคเตอร์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กับ</a:t>
            </a:r>
            <a:r>
              <a:rPr lang="th-TH" sz="1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เมตริกซ์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สิ่งเหล่านี้สำคัญและขาดไม่ได้ในวิชานี้ค่ะ ต่อไปนี้จะขออธิบายปูพื้นคณิตศาสตร์พื้นฐานและไปถึง</a:t>
            </a:r>
            <a:r>
              <a:rPr lang="th-TH" sz="1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เมตริกซ์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ที่ใช้งานในวิชานี้ค่ะ</a:t>
            </a:r>
            <a:endParaRPr lang="en-US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E9EF9B-7811-413F-9AF8-45874A02511F}" type="slidenum">
              <a:rPr lang="th-TH" altLang="en-US" smtClean="0"/>
              <a:pPr>
                <a:defRPr/>
              </a:pPr>
              <a:t>32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3655503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3000" y="938924"/>
            <a:ext cx="6858000" cy="1790700"/>
          </a:xfrm>
        </p:spPr>
        <p:txBody>
          <a:bodyPr anchor="b"/>
          <a:lstStyle>
            <a:lvl1pPr algn="ctr">
              <a:defRPr sz="6000" b="1">
                <a:effectLst/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r>
              <a:rPr lang="th-TH" dirty="0"/>
              <a:t>คลิกเพื่อแก้ไข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877060"/>
            <a:ext cx="6858000" cy="124182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1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คลิกเพื่อแก้ไขลักษณะชื่อเรื่องรองต้นแบบ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043553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" y="776288"/>
            <a:ext cx="738187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8" y="1262063"/>
            <a:ext cx="3103562" cy="3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994" y="342901"/>
            <a:ext cx="7721547" cy="936136"/>
          </a:xfrm>
        </p:spPr>
        <p:txBody>
          <a:bodyPr anchor="b">
            <a:normAutofit/>
          </a:bodyPr>
          <a:lstStyle>
            <a:lvl1pPr>
              <a:defRPr sz="4000" b="1"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r>
              <a:rPr lang="th-TH" dirty="0"/>
              <a:t>คลิกเพื่อแก้ไขลักษณะชื่อเรื่องต้นแบบ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543050"/>
            <a:ext cx="4629150" cy="2852738"/>
          </a:xfrm>
        </p:spPr>
        <p:txBody>
          <a:bodyPr rtlCol="0">
            <a:normAutofit/>
          </a:bodyPr>
          <a:lstStyle>
            <a:lvl1pPr marL="0" indent="0">
              <a:buNone/>
              <a:defRPr sz="3200"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th-TH" noProof="0"/>
              <a:t>คลิกไอคอนเพื่อเพิ่มรูปภาพ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9270" y="1543050"/>
            <a:ext cx="2949178" cy="2858691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</p:spTree>
    <p:extLst>
      <p:ext uri="{BB962C8B-B14F-4D97-AF65-F5344CB8AC3E}">
        <p14:creationId xmlns:p14="http://schemas.microsoft.com/office/powerpoint/2010/main" val="465109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เนื้อหาพร้อมคำอธิบายภาพ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" y="776288"/>
            <a:ext cx="738187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1262063"/>
            <a:ext cx="3103563" cy="3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543050"/>
            <a:ext cx="4629150" cy="2852738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§"/>
              <a:defRPr sz="2800"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  <a:lvl2pPr marL="685800" indent="-228600">
              <a:buFont typeface="Wingdings" panose="05000000000000000000" pitchFamily="2" charset="2"/>
              <a:buChar char="§"/>
              <a:defRPr sz="2400">
                <a:latin typeface="TH Sarabun New" panose="020B0500040200020003" pitchFamily="34" charset="-34"/>
                <a:cs typeface="TH Sarabun New" panose="020B0500040200020003" pitchFamily="34" charset="-34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2000">
                <a:latin typeface="TH Sarabun New" panose="020B0500040200020003" pitchFamily="34" charset="-34"/>
                <a:cs typeface="TH Sarabun New" panose="020B0500040200020003" pitchFamily="34" charset="-34"/>
              </a:defRPr>
            </a:lvl3pPr>
            <a:lvl4pPr marL="1600200" indent="-228600">
              <a:buFont typeface="Wingdings" panose="05000000000000000000" pitchFamily="2" charset="2"/>
              <a:buChar char="§"/>
              <a:defRPr sz="1800">
                <a:latin typeface="TH Sarabun New" panose="020B0500040200020003" pitchFamily="34" charset="-34"/>
                <a:cs typeface="TH Sarabun New" panose="020B0500040200020003" pitchFamily="34" charset="-34"/>
              </a:defRPr>
            </a:lvl4pPr>
            <a:lvl5pPr marL="2057400" indent="-228600">
              <a:buFont typeface="Wingdings" panose="05000000000000000000" pitchFamily="2" charset="2"/>
              <a:buChar char="§"/>
              <a:defRPr sz="1800">
                <a:latin typeface="TH Sarabun New" panose="020B0500040200020003" pitchFamily="34" charset="-34"/>
                <a:cs typeface="TH Sarabun New" panose="020B0500040200020003" pitchFamily="34" charset="-34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767003" y="342901"/>
            <a:ext cx="7749537" cy="936136"/>
          </a:xfrm>
        </p:spPr>
        <p:txBody>
          <a:bodyPr anchor="b">
            <a:normAutofit/>
          </a:bodyPr>
          <a:lstStyle>
            <a:lvl1pPr>
              <a:defRPr sz="4000" b="1"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r>
              <a:rPr lang="th-TH" dirty="0"/>
              <a:t>คลิกเพื่อแก้ไขลักษณะชื่อเรื่องต้นแบบ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11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93139D-56D6-40BC-8CB8-1F1C392356C2}" type="slidenum">
              <a:rPr lang="en-US" altLang="th-TH"/>
              <a:pPr>
                <a:defRPr/>
              </a:pPr>
              <a:t>‹#›</a:t>
            </a:fld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18172719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th-TH"/>
              <a:t>คลิกเพื่อแก้ไขลักษณะชื่อเรื่องต้นแบบ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800725" cy="4358879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1D6914-8EEB-41B0-9FF6-D8E4594FA450}" type="slidenum">
              <a:rPr lang="en-US" altLang="th-TH"/>
              <a:pPr>
                <a:defRPr/>
              </a:pPr>
              <a:t>‹#›</a:t>
            </a:fld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2409594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00" y="993775"/>
            <a:ext cx="6992938" cy="6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449263"/>
            <a:ext cx="7858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40928" y="377602"/>
            <a:ext cx="7029242" cy="822214"/>
          </a:xfrm>
        </p:spPr>
        <p:txBody>
          <a:bodyPr/>
          <a:lstStyle>
            <a:lvl1pPr>
              <a:defRPr b="1" baseline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r>
              <a:rPr lang="th-TH" dirty="0"/>
              <a:t>คลิกเพื่อแก้ไข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931" y="1224643"/>
            <a:ext cx="7251930" cy="3408080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§"/>
              <a:defRPr sz="2800"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  <a:lvl2pPr marL="685800" indent="-228600">
              <a:buFont typeface="Wingdings" panose="05000000000000000000" pitchFamily="2" charset="2"/>
              <a:buChar char="§"/>
              <a:defRPr sz="2400" b="0">
                <a:latin typeface="TH Sarabun New" panose="020B0500040200020003" pitchFamily="34" charset="-34"/>
                <a:cs typeface="TH Sarabun New" panose="020B0500040200020003" pitchFamily="34" charset="-34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2000">
                <a:latin typeface="TH Sarabun New" panose="020B0500040200020003" pitchFamily="34" charset="-34"/>
                <a:cs typeface="TH Sarabun New" panose="020B0500040200020003" pitchFamily="34" charset="-34"/>
              </a:defRPr>
            </a:lvl3pPr>
            <a:lvl4pPr marL="1600200" indent="-228600">
              <a:buFont typeface="Wingdings" panose="05000000000000000000" pitchFamily="2" charset="2"/>
              <a:buChar char="§"/>
              <a:defRPr sz="1800">
                <a:latin typeface="TH Sarabun New" panose="020B0500040200020003" pitchFamily="34" charset="-34"/>
                <a:cs typeface="TH Sarabun New" panose="020B0500040200020003" pitchFamily="34" charset="-34"/>
              </a:defRPr>
            </a:lvl4pPr>
            <a:lvl5pPr marL="2057400" indent="-228600">
              <a:buFont typeface="Wingdings" panose="05000000000000000000" pitchFamily="2" charset="2"/>
              <a:buChar char="§"/>
              <a:defRPr sz="1800">
                <a:latin typeface="TH Sarabun New" panose="020B0500040200020003" pitchFamily="34" charset="-34"/>
                <a:cs typeface="TH Sarabun New" panose="020B0500040200020003" pitchFamily="34" charset="-34"/>
              </a:defRPr>
            </a:lvl5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7464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22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394" y="477611"/>
            <a:ext cx="8352064" cy="4110953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§"/>
              <a:defRPr sz="2800"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  <a:lvl2pPr marL="685800" indent="-228600">
              <a:buFont typeface="Wingdings" panose="05000000000000000000" pitchFamily="2" charset="2"/>
              <a:buChar char="§"/>
              <a:defRPr sz="2400" b="0">
                <a:latin typeface="TH Sarabun New" panose="020B0500040200020003" pitchFamily="34" charset="-34"/>
                <a:cs typeface="TH Sarabun New" panose="020B0500040200020003" pitchFamily="34" charset="-34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2000">
                <a:latin typeface="TH Sarabun New" panose="020B0500040200020003" pitchFamily="34" charset="-34"/>
                <a:cs typeface="TH Sarabun New" panose="020B0500040200020003" pitchFamily="34" charset="-34"/>
              </a:defRPr>
            </a:lvl3pPr>
            <a:lvl4pPr marL="1600200" indent="-228600">
              <a:buFont typeface="Wingdings" panose="05000000000000000000" pitchFamily="2" charset="2"/>
              <a:buChar char="§"/>
              <a:defRPr sz="1800">
                <a:latin typeface="TH Sarabun New" panose="020B0500040200020003" pitchFamily="34" charset="-34"/>
                <a:cs typeface="TH Sarabun New" panose="020B0500040200020003" pitchFamily="34" charset="-34"/>
              </a:defRPr>
            </a:lvl4pPr>
            <a:lvl5pPr marL="2057400" indent="-228600">
              <a:buFont typeface="Wingdings" panose="05000000000000000000" pitchFamily="2" charset="2"/>
              <a:buChar char="§"/>
              <a:defRPr sz="1800">
                <a:latin typeface="TH Sarabun New" panose="020B0500040200020003" pitchFamily="34" charset="-34"/>
                <a:cs typeface="TH Sarabun New" panose="020B0500040200020003" pitchFamily="34" charset="-34"/>
              </a:defRPr>
            </a:lvl5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7464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43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-47625"/>
            <a:ext cx="2163763" cy="206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39779" y="2226214"/>
            <a:ext cx="5976257" cy="836855"/>
          </a:xfrm>
        </p:spPr>
        <p:txBody>
          <a:bodyPr anchor="b"/>
          <a:lstStyle>
            <a:lvl1pPr>
              <a:defRPr sz="6000" b="1">
                <a:effectLst/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r>
              <a:rPr lang="th-TH" dirty="0"/>
              <a:t>คลิกเพื่อแก้ไข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9779" y="3083310"/>
            <a:ext cx="5976257" cy="1125140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tx1">
                    <a:tint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</p:spTree>
    <p:extLst>
      <p:ext uri="{BB962C8B-B14F-4D97-AF65-F5344CB8AC3E}">
        <p14:creationId xmlns:p14="http://schemas.microsoft.com/office/powerpoint/2010/main" val="3344579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ภาพนิ่งชื่อเรื่อ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425" y="2779713"/>
            <a:ext cx="3613150" cy="3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3000" y="938924"/>
            <a:ext cx="6858000" cy="1790700"/>
          </a:xfrm>
        </p:spPr>
        <p:txBody>
          <a:bodyPr anchor="b"/>
          <a:lstStyle>
            <a:lvl1pPr algn="ctr">
              <a:defRPr sz="6000" b="1">
                <a:effectLst/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r>
              <a:rPr lang="th-TH" dirty="0"/>
              <a:t>คลิกเพื่อแก้ไข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903187"/>
            <a:ext cx="6858000" cy="124182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chemeClr val="bg1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 dirty="0"/>
              <a:t>คลิกเพื่อแก้ไขลักษณะชื่อเรื่องรองต้นแบบ</a:t>
            </a:r>
          </a:p>
        </p:txBody>
      </p:sp>
    </p:spTree>
    <p:extLst>
      <p:ext uri="{BB962C8B-B14F-4D97-AF65-F5344CB8AC3E}">
        <p14:creationId xmlns:p14="http://schemas.microsoft.com/office/powerpoint/2010/main" val="642460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เนื้อหา 2 ส่วน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449263"/>
            <a:ext cx="7858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3" y="1092200"/>
            <a:ext cx="6991350" cy="6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1531" y="1369219"/>
            <a:ext cx="3886200" cy="3263504"/>
          </a:xfrm>
        </p:spPr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  <a:lvl2pPr marL="800100" indent="-342900">
              <a:buFont typeface="Wingdings" panose="05000000000000000000" pitchFamily="2" charset="2"/>
              <a:buChar char="§"/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2pPr>
            <a:lvl3pPr marL="1257300" indent="-342900">
              <a:buFont typeface="Wingdings" panose="05000000000000000000" pitchFamily="2" charset="2"/>
              <a:buChar char="§"/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3pPr>
            <a:lvl4pPr marL="1657350" indent="-285750">
              <a:buFont typeface="Wingdings" panose="05000000000000000000" pitchFamily="2" charset="2"/>
              <a:buChar char="§"/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4pPr>
            <a:lvl5pPr marL="2114550" indent="-285750">
              <a:buFont typeface="Wingdings" panose="05000000000000000000" pitchFamily="2" charset="2"/>
              <a:buChar char="§"/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5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4888" y="1369219"/>
            <a:ext cx="3886200" cy="3263504"/>
          </a:xfrm>
        </p:spPr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  <a:lvl2pPr marL="800100" indent="-342900">
              <a:buFont typeface="Wingdings" panose="05000000000000000000" pitchFamily="2" charset="2"/>
              <a:buChar char="§"/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2pPr>
            <a:lvl3pPr marL="1257300" indent="-342900">
              <a:buFont typeface="Wingdings" panose="05000000000000000000" pitchFamily="2" charset="2"/>
              <a:buChar char="§"/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3pPr>
            <a:lvl4pPr marL="1657350" indent="-285750">
              <a:buFont typeface="Wingdings" panose="05000000000000000000" pitchFamily="2" charset="2"/>
              <a:buChar char="§"/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4pPr>
            <a:lvl5pPr marL="2114550" indent="-285750">
              <a:buFont typeface="Wingdings" panose="05000000000000000000" pitchFamily="2" charset="2"/>
              <a:buChar char="§"/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5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40928" y="483518"/>
            <a:ext cx="7029242" cy="822214"/>
          </a:xfrm>
        </p:spPr>
        <p:txBody>
          <a:bodyPr/>
          <a:lstStyle>
            <a:lvl1pPr>
              <a:defRPr b="1" baseline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r>
              <a:rPr lang="th-TH" dirty="0"/>
              <a:t>คลิกเพื่อแก้ไข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551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การเปรียบเทียบ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449263"/>
            <a:ext cx="7858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3" y="1092200"/>
            <a:ext cx="6991350" cy="6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22723" y="1323123"/>
            <a:ext cx="3868340" cy="555683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dirty="0"/>
              <a:t>คลิกเพื่อแก้ไขลักษณะของข้อความ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723" y="1878806"/>
            <a:ext cx="3868340" cy="2763441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5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822032" y="1323124"/>
            <a:ext cx="3887391" cy="555683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dirty="0"/>
              <a:t>คลิกเพื่อแก้ไขลักษณะของข้อความ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2032" y="1878806"/>
            <a:ext cx="3887391" cy="2763441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5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830714" y="328952"/>
            <a:ext cx="6991482" cy="994172"/>
          </a:xfrm>
        </p:spPr>
        <p:txBody>
          <a:bodyPr>
            <a:normAutofit/>
          </a:bodyPr>
          <a:lstStyle>
            <a:lvl1pPr>
              <a:defRPr sz="4400" b="1" baseline="0"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r>
              <a:rPr lang="th-TH" dirty="0"/>
              <a:t>คลิกเพื่อแก้ไข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989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3" y="1092200"/>
            <a:ext cx="6991350" cy="6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449263"/>
            <a:ext cx="7858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42960" y="328952"/>
            <a:ext cx="6991482" cy="994172"/>
          </a:xfrm>
        </p:spPr>
        <p:txBody>
          <a:bodyPr/>
          <a:lstStyle>
            <a:lvl1pPr>
              <a:defRPr b="1" baseline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r>
              <a:rPr lang="th-TH" dirty="0"/>
              <a:t>คลิกเพื่อแก้ไข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963" y="1369219"/>
            <a:ext cx="6979234" cy="3263504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§"/>
              <a:defRPr sz="2800"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  <a:lvl2pPr marL="685800" indent="-228600">
              <a:buFont typeface="Wingdings" panose="05000000000000000000" pitchFamily="2" charset="2"/>
              <a:buChar char="§"/>
              <a:defRPr sz="2400" b="0">
                <a:latin typeface="TH Sarabun New" panose="020B0500040200020003" pitchFamily="34" charset="-34"/>
                <a:cs typeface="TH Sarabun New" panose="020B0500040200020003" pitchFamily="34" charset="-34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2000">
                <a:latin typeface="TH Sarabun New" panose="020B0500040200020003" pitchFamily="34" charset="-34"/>
                <a:cs typeface="TH Sarabun New" panose="020B0500040200020003" pitchFamily="34" charset="-34"/>
              </a:defRPr>
            </a:lvl3pPr>
            <a:lvl4pPr marL="1600200" indent="-228600">
              <a:buFont typeface="Wingdings" panose="05000000000000000000" pitchFamily="2" charset="2"/>
              <a:buChar char="§"/>
              <a:defRPr sz="1800">
                <a:latin typeface="TH Sarabun New" panose="020B0500040200020003" pitchFamily="34" charset="-34"/>
                <a:cs typeface="TH Sarabun New" panose="020B0500040200020003" pitchFamily="34" charset="-34"/>
              </a:defRPr>
            </a:lvl4pPr>
            <a:lvl5pPr marL="2057400" indent="-228600">
              <a:buFont typeface="Wingdings" panose="05000000000000000000" pitchFamily="2" charset="2"/>
              <a:buChar char="§"/>
              <a:defRPr sz="1800">
                <a:latin typeface="TH Sarabun New" panose="020B0500040200020003" pitchFamily="34" charset="-34"/>
                <a:cs typeface="TH Sarabun New" panose="020B0500040200020003" pitchFamily="34" charset="-34"/>
              </a:defRPr>
            </a:lvl5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559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ว่างเปล่า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425" y="2779713"/>
            <a:ext cx="3613150" cy="3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-47625"/>
            <a:ext cx="2163763" cy="206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1094015" y="1171606"/>
            <a:ext cx="6858000" cy="1790700"/>
          </a:xfrm>
        </p:spPr>
        <p:txBody>
          <a:bodyPr anchor="b"/>
          <a:lstStyle>
            <a:lvl1pPr algn="ctr">
              <a:defRPr sz="6000" b="1">
                <a:effectLst/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r>
              <a:rPr lang="th-TH" dirty="0"/>
              <a:t>คลิกเพื่อแก้ไข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072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h-TH" altLang="en-US"/>
              <a:t>คลิกเพื่อแก้ไขลักษณะชื่อเรื่องต้นแบบ</a:t>
            </a:r>
            <a:endParaRPr lang="en-US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  Click to edit Master text styles</a:t>
            </a:r>
          </a:p>
          <a:p>
            <a:pPr lvl="1"/>
            <a:r>
              <a:rPr lang="en-US" altLang="en-US"/>
              <a:t>  Second level</a:t>
            </a:r>
          </a:p>
          <a:p>
            <a:pPr lvl="2"/>
            <a:r>
              <a:rPr lang="en-US" altLang="en-US"/>
              <a:t>  Third level</a:t>
            </a:r>
          </a:p>
          <a:p>
            <a:pPr lvl="3"/>
            <a:r>
              <a:rPr lang="en-US" altLang="en-US"/>
              <a:t>  Fourth level</a:t>
            </a:r>
          </a:p>
          <a:p>
            <a:pPr lvl="4"/>
            <a:r>
              <a:rPr lang="en-US" altLang="en-US"/>
              <a:t>  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th-TH" alt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th-TH" alt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3D285773-90BE-4E0E-AAF5-FA1960D5F25F}" type="slidenum">
              <a:rPr lang="en-US" altLang="th-TH"/>
              <a:pPr>
                <a:defRPr/>
              </a:pPr>
              <a:t>‹#›</a:t>
            </a:fld>
            <a:endParaRPr lang="th-TH" altLang="th-TH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74648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7" r:id="rId1"/>
    <p:sldLayoutId id="2147483898" r:id="rId2"/>
    <p:sldLayoutId id="2147483899" r:id="rId3"/>
    <p:sldLayoutId id="2147483900" r:id="rId4"/>
    <p:sldLayoutId id="2147483901" r:id="rId5"/>
    <p:sldLayoutId id="2147483902" r:id="rId6"/>
    <p:sldLayoutId id="2147483903" r:id="rId7"/>
    <p:sldLayoutId id="2147483904" r:id="rId8"/>
    <p:sldLayoutId id="2147483905" r:id="rId9"/>
    <p:sldLayoutId id="2147483907" r:id="rId10"/>
    <p:sldLayoutId id="2147483908" r:id="rId11"/>
    <p:sldLayoutId id="2147483895" r:id="rId12"/>
    <p:sldLayoutId id="2147483896" r:id="rId13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dia New" pitchFamily="34" charset="-34"/>
          <a:cs typeface="Browallia New" pitchFamily="34" charset="-34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dia New" pitchFamily="34" charset="-34"/>
          <a:cs typeface="Browallia New" pitchFamily="34" charset="-34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dia New" pitchFamily="34" charset="-34"/>
          <a:cs typeface="Browallia New" pitchFamily="34" charset="-34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dia New" pitchFamily="34" charset="-34"/>
          <a:cs typeface="Browallia New" pitchFamily="34" charset="-34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dia New" pitchFamily="34" charset="-34"/>
          <a:cs typeface="Browallia New" pitchFamily="34" charset="-34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dia New" pitchFamily="34" charset="-34"/>
          <a:cs typeface="Browallia New" pitchFamily="34" charset="-34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dia New" pitchFamily="34" charset="-34"/>
          <a:cs typeface="Browallia New" pitchFamily="34" charset="-34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dia New" pitchFamily="34" charset="-34"/>
          <a:cs typeface="Browallia New" pitchFamily="34" charset="-34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Browallia New" panose="020B0604020202020204" pitchFamily="34" charset="-34"/>
          <a:ea typeface="+mn-ea"/>
          <a:cs typeface="Browallia New" panose="020B0604020202020204" pitchFamily="34" charset="-34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rowallia New" panose="020B0604020202020204" pitchFamily="34" charset="-34"/>
          <a:ea typeface="+mn-ea"/>
          <a:cs typeface="Browallia New" panose="020B0604020202020204" pitchFamily="34" charset="-34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rowallia New" panose="020B0604020202020204" pitchFamily="34" charset="-34"/>
          <a:ea typeface="+mn-ea"/>
          <a:cs typeface="Browallia New" panose="020B0604020202020204" pitchFamily="34" charset="-34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Browallia New" panose="020B0604020202020204" pitchFamily="34" charset="-34"/>
          <a:ea typeface="+mn-ea"/>
          <a:cs typeface="Browallia New" panose="020B0604020202020204" pitchFamily="34" charset="-34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Browallia New" panose="020B0604020202020204" pitchFamily="34" charset="-34"/>
          <a:ea typeface="+mn-ea"/>
          <a:cs typeface="Browallia New" panose="020B0604020202020204" pitchFamily="34" charset="-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66.png"/><Relationship Id="rId7" Type="http://schemas.openxmlformats.org/officeDocument/2006/relationships/image" Target="../media/image7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Subtitle 2"/>
          <p:cNvSpPr>
            <a:spLocks noGrp="1"/>
          </p:cNvSpPr>
          <p:nvPr>
            <p:ph type="subTitle" idx="1"/>
          </p:nvPr>
        </p:nvSpPr>
        <p:spPr>
          <a:xfrm>
            <a:off x="1143000" y="2876550"/>
            <a:ext cx="6858000" cy="1243013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th-TH" altLang="th-TH" sz="3000" dirty="0">
                <a:latin typeface="TH SarabunPSK" pitchFamily="34" charset="-34"/>
                <a:cs typeface="TH SarabunPSK" pitchFamily="34" charset="-34"/>
              </a:rPr>
              <a:t>อลิสา คูณ</a:t>
            </a:r>
            <a:r>
              <a:rPr lang="th-TH" altLang="th-TH" sz="3000" dirty="0" err="1">
                <a:latin typeface="TH SarabunPSK" pitchFamily="34" charset="-34"/>
                <a:cs typeface="TH SarabunPSK" pitchFamily="34" charset="-34"/>
              </a:rPr>
              <a:t>าภิ</a:t>
            </a:r>
            <a:r>
              <a:rPr lang="th-TH" altLang="th-TH" sz="3000" dirty="0">
                <a:latin typeface="TH SarabunPSK" pitchFamily="34" charset="-34"/>
                <a:cs typeface="TH SarabunPSK" pitchFamily="34" charset="-34"/>
              </a:rPr>
              <a:t>นันท์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62A54E-32FA-4927-B0D8-C738B86B8C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38924"/>
            <a:ext cx="6858000" cy="1790700"/>
          </a:xfrm>
        </p:spPr>
        <p:txBody>
          <a:bodyPr/>
          <a:lstStyle/>
          <a:p>
            <a:r>
              <a:rPr lang="en-US" dirty="0"/>
              <a:t>Jacobian Matrix </a:t>
            </a:r>
            <a:r>
              <a:rPr lang="th-TH" dirty="0"/>
              <a:t>สำหรับหุ่นยนต์อุตสาหกรรม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D874B-ED9D-42E7-A7A8-95B4C7C40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Jacobian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B9CB1F-D460-41A6-9C8D-E0875A4841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th-TH" dirty="0"/>
                  <a:t>ความเร็วเชิงเส้นที่จุดปลาย สามารถคำนวณได้จากสมการด</a:t>
                </a:r>
                <a:r>
                  <a:rPr lang="th-TH" dirty="0" err="1"/>
                  <a:t>ิฟเฟอเ</a:t>
                </a:r>
                <a:r>
                  <a:rPr lang="th-TH" dirty="0"/>
                  <a:t>รน</a:t>
                </a:r>
                <a:r>
                  <a:rPr lang="th-TH" dirty="0" err="1"/>
                  <a:t>เชีย</a:t>
                </a:r>
                <a:r>
                  <a:rPr lang="th-TH" dirty="0"/>
                  <a:t>ล ที่ได้จากระยะเชิงเส้นที่คำนวณได้จาก </a:t>
                </a:r>
                <a:r>
                  <a:rPr lang="en-GB" dirty="0"/>
                  <a:t>forward kinematics </a:t>
                </a:r>
                <a:r>
                  <a:rPr lang="th-TH" dirty="0"/>
                  <a:t>ซึ่งเป็นลักษณะของ </a:t>
                </a:r>
                <a:r>
                  <a:rPr lang="en-GB" dirty="0"/>
                  <a:t>Chain rules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  <a:r>
                  <a:rPr lang="th-TH" dirty="0"/>
                  <a:t>คือ </a:t>
                </a:r>
                <a:r>
                  <a:rPr lang="en-GB" dirty="0"/>
                  <a:t>position vector </a:t>
                </a:r>
                <a:r>
                  <a:rPr lang="th-TH" dirty="0"/>
                  <a:t>ของตำแหน่งจุดปลายเทียบกับฐานของหุ่นยนต์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B9CB1F-D460-41A6-9C8D-E0875A4841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9" t="-3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2864403-D05E-4E3C-B93E-D7093B5E8489}"/>
                  </a:ext>
                </a:extLst>
              </p:cNvPr>
              <p:cNvSpPr/>
              <p:nvPr/>
            </p:nvSpPr>
            <p:spPr>
              <a:xfrm>
                <a:off x="1763688" y="2590685"/>
                <a:ext cx="4594143" cy="7294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2864403-D05E-4E3C-B93E-D7093B5E84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2590685"/>
                <a:ext cx="4594143" cy="7294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9821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98CAF-6B8C-4171-8A54-BB396539D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</a:t>
            </a:r>
            <a:r>
              <a:rPr lang="en-US" dirty="0"/>
              <a:t>Jacobian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A09B10-7BE6-4E06-AF07-36A0557A58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th-TH" dirty="0"/>
                  <a:t>เมื่อพิจารณาเฉพาะความเร็วเชิงเส้น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th-TH" dirty="0"/>
                  <a:t> ดังนั้น </a:t>
                </a:r>
                <a:r>
                  <a:rPr lang="en-GB" dirty="0"/>
                  <a:t>Jacobian </a:t>
                </a:r>
                <a:r>
                  <a:rPr lang="th-TH" dirty="0"/>
                  <a:t>เชิงเส้นสามารถเขียนได้เป็น</a:t>
                </a: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endParaRPr lang="en-GB" dirty="0"/>
              </a:p>
              <a:p>
                <a:r>
                  <a:rPr lang="th-TH" dirty="0"/>
                  <a:t>สามารถจัด </a:t>
                </a:r>
                <a:r>
                  <a:rPr lang="en-GB" dirty="0"/>
                  <a:t>velocity Jacobian </a:t>
                </a:r>
                <a:r>
                  <a:rPr lang="th-TH" dirty="0"/>
                  <a:t>ได้เป็น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A09B10-7BE6-4E06-AF07-36A0557A58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9" t="-2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81E8238-B6D3-480F-913A-D406B2C15589}"/>
                  </a:ext>
                </a:extLst>
              </p:cNvPr>
              <p:cNvSpPr/>
              <p:nvPr/>
            </p:nvSpPr>
            <p:spPr>
              <a:xfrm>
                <a:off x="2296579" y="2064341"/>
                <a:ext cx="12640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81E8238-B6D3-480F-913A-D406B2C15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579" y="2064341"/>
                <a:ext cx="1264064" cy="461665"/>
              </a:xfrm>
              <a:prstGeom prst="rect">
                <a:avLst/>
              </a:prstGeom>
              <a:blipFill>
                <a:blip r:embed="rId3"/>
                <a:stretch>
                  <a:fillRect r="-193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CB091CE-B4A8-4D43-8BB0-5BA5A5E28D95}"/>
                  </a:ext>
                </a:extLst>
              </p:cNvPr>
              <p:cNvSpPr/>
              <p:nvPr/>
            </p:nvSpPr>
            <p:spPr>
              <a:xfrm>
                <a:off x="2296579" y="2617495"/>
                <a:ext cx="42319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𝑣𝑛</m:t>
                          </m:r>
                        </m:sub>
                      </m:sSub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CB091CE-B4A8-4D43-8BB0-5BA5A5E28D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579" y="2617495"/>
                <a:ext cx="4231928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8653155-0A48-4B7C-BD70-F14D2D2B9245}"/>
                  </a:ext>
                </a:extLst>
              </p:cNvPr>
              <p:cNvSpPr/>
              <p:nvPr/>
            </p:nvSpPr>
            <p:spPr>
              <a:xfrm>
                <a:off x="2296579" y="3628320"/>
                <a:ext cx="2939394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|"/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8653155-0A48-4B7C-BD70-F14D2D2B92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579" y="3628320"/>
                <a:ext cx="2939394" cy="509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9837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A33E3-766C-4A5F-A491-7F71A2C13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Velocity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72F01C-690B-4653-B872-6E04C1C63A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th-TH" dirty="0"/>
                  <a:t>เมื่อนำสมการ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th-TH" sz="2400" dirty="0"/>
                  <a:t> </a:t>
                </a:r>
                <a:r>
                  <a:rPr lang="th-TH" dirty="0"/>
                  <a:t>และ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𝑣𝑛</m:t>
                        </m:r>
                      </m:sub>
                    </m:sSub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th-TH" dirty="0"/>
                  <a:t> มาหาความสัมพันธ์ จะได้</a:t>
                </a: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th-TH" dirty="0"/>
                  <a:t>ดังนั้น ถ้าพิจารณาเพียงแค่ </a:t>
                </a:r>
                <a:r>
                  <a:rPr lang="en-GB" dirty="0"/>
                  <a:t>Joint I </a:t>
                </a:r>
                <a:r>
                  <a:rPr lang="th-TH" dirty="0"/>
                  <a:t>เพียงแกนเดียว ค่าความเร็วของตำแหน่งจุดปลายแต่ละแกน จะได้เป็น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72F01C-690B-4653-B872-6E04C1C63A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9" t="-894" r="-1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863A798-1B51-456C-8763-9BB2FB2F4D3A}"/>
                  </a:ext>
                </a:extLst>
              </p:cNvPr>
              <p:cNvSpPr/>
              <p:nvPr/>
            </p:nvSpPr>
            <p:spPr>
              <a:xfrm>
                <a:off x="2785540" y="2139702"/>
                <a:ext cx="3340017" cy="6834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</a:t>
                </a:r>
                <a:r>
                  <a:rPr lang="th-TH" sz="2400" dirty="0"/>
                  <a:t>เมื่อ</a:t>
                </a:r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,..,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863A798-1B51-456C-8763-9BB2FB2F4D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540" y="2139702"/>
                <a:ext cx="3340017" cy="683457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83830E0-3434-455F-A940-89F1455284D5}"/>
                  </a:ext>
                </a:extLst>
              </p:cNvPr>
              <p:cNvSpPr/>
              <p:nvPr/>
            </p:nvSpPr>
            <p:spPr>
              <a:xfrm>
                <a:off x="3131840" y="3579862"/>
                <a:ext cx="16740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83830E0-3434-455F-A940-89F1455284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3579862"/>
                <a:ext cx="1674048" cy="461665"/>
              </a:xfrm>
              <a:prstGeom prst="rect">
                <a:avLst/>
              </a:prstGeom>
              <a:blipFill>
                <a:blip r:embed="rId4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5023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33E4E-FF24-4E2A-AF04-1A0A14CF0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ความเร็วเชิงมุมที่มีกับความเร็วเชิงเส้น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9DEAF9-9A04-4E2E-B9F3-507DF7E1C1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th-TH" dirty="0"/>
                  <a:t>ในกรณีที่ </a:t>
                </a:r>
                <a:r>
                  <a:rPr lang="en-GB" dirty="0"/>
                  <a:t>joint I </a:t>
                </a:r>
                <a:r>
                  <a:rPr lang="th-TH" dirty="0"/>
                  <a:t>เป็นชนิด </a:t>
                </a:r>
                <a:r>
                  <a:rPr lang="en-GB" dirty="0"/>
                  <a:t>revolute </a:t>
                </a:r>
                <a:r>
                  <a:rPr lang="th-TH" dirty="0"/>
                  <a:t>ดังนั้น ตำแหน่งจุดปลายจะมีการหมุนรอบแกน ทำให้มีความสัมพันธ์กันดังสมการ</a:t>
                </a:r>
              </a:p>
              <a:p>
                <a:endParaRPr lang="th-TH" dirty="0"/>
              </a:p>
              <a:p>
                <a:endParaRPr lang="th-TH" dirty="0"/>
              </a:p>
              <a:p>
                <a:endParaRPr lang="th-TH" dirty="0"/>
              </a:p>
              <a:p>
                <a:r>
                  <a:rPr lang="th-TH" dirty="0"/>
                  <a:t>โดยที่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th-TH" dirty="0"/>
                  <a:t> เป็น </a:t>
                </a:r>
                <a:r>
                  <a:rPr lang="en-GB" dirty="0"/>
                  <a:t>position vector</a:t>
                </a:r>
                <a:r>
                  <a:rPr lang="en-US" dirty="0"/>
                  <a:t> </a:t>
                </a:r>
                <a:r>
                  <a:rPr lang="th-TH" dirty="0"/>
                  <a:t>จากจุดเริ่มของเฟรม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  <a:r>
                  <a:rPr lang="th-TH" dirty="0"/>
                  <a:t>ถึงตำแหน่งจุดปลายของหุ่นยนต์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9DEAF9-9A04-4E2E-B9F3-507DF7E1C1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9" t="-3220" r="-84" b="-2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AC7E488-D38D-4537-898F-E5762C8FD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336" y="2067694"/>
            <a:ext cx="3101527" cy="15005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C91AADF-119A-406C-84DD-648CD29984D0}"/>
                  </a:ext>
                </a:extLst>
              </p:cNvPr>
              <p:cNvSpPr/>
              <p:nvPr/>
            </p:nvSpPr>
            <p:spPr>
              <a:xfrm>
                <a:off x="1481137" y="1981762"/>
                <a:ext cx="2224455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C91AADF-119A-406C-84DD-648CD29984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137" y="1981762"/>
                <a:ext cx="2224455" cy="477888"/>
              </a:xfrm>
              <a:prstGeom prst="rect">
                <a:avLst/>
              </a:prstGeom>
              <a:blipFill>
                <a:blip r:embed="rId4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80763A-7B17-48B3-BF4F-03402F9D8FDD}"/>
                  </a:ext>
                </a:extLst>
              </p:cNvPr>
              <p:cNvSpPr/>
              <p:nvPr/>
            </p:nvSpPr>
            <p:spPr>
              <a:xfrm>
                <a:off x="1481137" y="2484477"/>
                <a:ext cx="2987613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)×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80763A-7B17-48B3-BF4F-03402F9D8F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137" y="2484477"/>
                <a:ext cx="2987613" cy="477888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8157920-4907-412A-B537-4651E150B30A}"/>
                  </a:ext>
                </a:extLst>
              </p:cNvPr>
              <p:cNvSpPr/>
              <p:nvPr/>
            </p:nvSpPr>
            <p:spPr>
              <a:xfrm>
                <a:off x="1451035" y="2987192"/>
                <a:ext cx="2987613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8157920-4907-412A-B537-4651E150B3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035" y="2987192"/>
                <a:ext cx="2987613" cy="477888"/>
              </a:xfrm>
              <a:prstGeom prst="rect">
                <a:avLst/>
              </a:prstGeom>
              <a:blipFill>
                <a:blip r:embed="rId6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BED7BEA-8929-46D2-999D-AFB7DE390255}"/>
                  </a:ext>
                </a:extLst>
              </p:cNvPr>
              <p:cNvSpPr/>
              <p:nvPr/>
            </p:nvSpPr>
            <p:spPr>
              <a:xfrm>
                <a:off x="2593364" y="4361655"/>
                <a:ext cx="3001271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BED7BEA-8929-46D2-999D-AFB7DE3902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3364" y="4361655"/>
                <a:ext cx="3001271" cy="5421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1876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790F6-DEAE-494B-A3CC-B0D3DB5B2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Jacobian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D9D732-4D4E-41B8-950B-04E7DA2CBE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th-TH" dirty="0"/>
                  <a:t>ดังนั้น </a:t>
                </a:r>
                <a:r>
                  <a:rPr lang="en-GB" dirty="0"/>
                  <a:t>Linear Jacobian </a:t>
                </a:r>
                <a:r>
                  <a:rPr lang="th-TH" dirty="0"/>
                  <a:t>จะสามารถสรุปได้เป็น</a:t>
                </a:r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r>
                  <a:rPr lang="th-TH" dirty="0"/>
                  <a:t>หลังจากที่ทราบ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th-TH" dirty="0"/>
                  <a:t> และ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th-TH" dirty="0"/>
                  <a:t> แล้ว </a:t>
                </a:r>
                <a:r>
                  <a:rPr lang="th-TH" dirty="0" err="1"/>
                  <a:t>เมตริกซ์</a:t>
                </a:r>
                <a:r>
                  <a:rPr lang="th-TH" dirty="0"/>
                  <a:t> </a:t>
                </a:r>
                <a:r>
                  <a:rPr lang="en-GB" dirty="0"/>
                  <a:t>Jacobian </a:t>
                </a:r>
                <a:r>
                  <a:rPr lang="th-TH" dirty="0"/>
                  <a:t>ที่สมบูรณ์คือ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D9D732-4D4E-41B8-950B-04E7DA2CBE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9" t="-3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DC5793B-45D4-4F90-AF10-7C2233DDF131}"/>
                  </a:ext>
                </a:extLst>
              </p:cNvPr>
              <p:cNvSpPr/>
              <p:nvPr/>
            </p:nvSpPr>
            <p:spPr>
              <a:xfrm>
                <a:off x="1547664" y="1653279"/>
                <a:ext cx="5040560" cy="9161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𝑟𝑒𝑣𝑜𝑙𝑢𝑡𝑒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𝐽𝑜𝑖𝑛𝑡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a:rPr lang="th-TH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th-TH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𝑝𝑟𝑖𝑠𝑚𝑎𝑡𝑖𝑐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𝐽𝑜𝑖𝑛𝑡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DC5793B-45D4-4F90-AF10-7C2233DDF1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1653279"/>
                <a:ext cx="5040560" cy="9161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CA47D60-CB48-4E84-B26B-857A22E55247}"/>
                  </a:ext>
                </a:extLst>
              </p:cNvPr>
              <p:cNvSpPr/>
              <p:nvPr/>
            </p:nvSpPr>
            <p:spPr>
              <a:xfrm>
                <a:off x="2339752" y="3291830"/>
                <a:ext cx="2956963" cy="10502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  <m:d>
                                  <m:dPr>
                                    <m:begChr m:val="|"/>
                                    <m:endChr m:val=""/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e>
                                      <m:sub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  <m:d>
                                  <m:dPr>
                                    <m:begChr m:val="|"/>
                                    <m:endChr m:val=""/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e>
                                      <m:sub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CA47D60-CB48-4E84-B26B-857A22E552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3291830"/>
                <a:ext cx="2956963" cy="10502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5704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62A54E-32FA-4927-B0D8-C738B86B8C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560" y="1419622"/>
            <a:ext cx="8181528" cy="1790700"/>
          </a:xfrm>
        </p:spPr>
        <p:txBody>
          <a:bodyPr/>
          <a:lstStyle/>
          <a:p>
            <a:r>
              <a:rPr lang="th-TH" dirty="0"/>
              <a:t>ตัวอย่างการหา </a:t>
            </a:r>
            <a:r>
              <a:rPr lang="en-GB" dirty="0"/>
              <a:t>Jacobian</a:t>
            </a:r>
            <a:br>
              <a:rPr lang="en-GB" dirty="0"/>
            </a:br>
            <a:r>
              <a:rPr lang="th-TH" dirty="0"/>
              <a:t>ด้วย </a:t>
            </a:r>
            <a:r>
              <a:rPr lang="en-GB" dirty="0"/>
              <a:t>2 Links Planar manipulator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67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BD04F-B31F-46DB-92D6-283DD8FD0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1530" y="1369219"/>
            <a:ext cx="5046613" cy="3263504"/>
          </a:xfrm>
        </p:spPr>
        <p:txBody>
          <a:bodyPr/>
          <a:lstStyle/>
          <a:p>
            <a:r>
              <a:rPr lang="th-TH" sz="2400" dirty="0"/>
              <a:t>ใน </a:t>
            </a:r>
            <a:r>
              <a:rPr lang="en-GB" sz="2400" dirty="0"/>
              <a:t>2 Link </a:t>
            </a:r>
            <a:r>
              <a:rPr lang="th-TH" sz="2400" dirty="0"/>
              <a:t>จึงเกิด </a:t>
            </a:r>
            <a:r>
              <a:rPr lang="en-GB" sz="2400" dirty="0"/>
              <a:t>Jacobian matrix</a:t>
            </a:r>
            <a:r>
              <a:rPr lang="th-TH" sz="2400" dirty="0"/>
              <a:t> เป็น</a:t>
            </a:r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r>
              <a:rPr lang="th-TH" sz="2400" dirty="0"/>
              <a:t>ทั้งคู่เป็น </a:t>
            </a:r>
            <a:r>
              <a:rPr lang="en-GB" sz="2400" dirty="0"/>
              <a:t>Revolute Joint </a:t>
            </a:r>
            <a:r>
              <a:rPr lang="th-TH" sz="2400" dirty="0"/>
              <a:t>ดังนั้น </a:t>
            </a:r>
            <a:r>
              <a:rPr lang="en-GB" sz="2400" dirty="0"/>
              <a:t>angular </a:t>
            </a:r>
            <a:r>
              <a:rPr lang="en-GB" sz="2400" dirty="0" err="1"/>
              <a:t>jacobian</a:t>
            </a: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62AC49-6BD5-46C7-B873-25AA13BC7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 link planar </a:t>
            </a:r>
            <a:r>
              <a:rPr lang="en-GB" dirty="0" err="1"/>
              <a:t>manipular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6B9AD1F-4B8A-41C6-B323-9D4102E0482B}"/>
                  </a:ext>
                </a:extLst>
              </p:cNvPr>
              <p:cNvSpPr/>
              <p:nvPr/>
            </p:nvSpPr>
            <p:spPr>
              <a:xfrm>
                <a:off x="1979712" y="1779662"/>
                <a:ext cx="1651221" cy="8905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"/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"/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6B9AD1F-4B8A-41C6-B323-9D4102E048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1779662"/>
                <a:ext cx="1651221" cy="8905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BAE670-94AC-40B1-9139-0C2F9AD684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68144" y="1629569"/>
            <a:ext cx="2380506" cy="21903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D97F2FA-FD9A-452D-A4F2-BC3034278B8D}"/>
                  </a:ext>
                </a:extLst>
              </p:cNvPr>
              <p:cNvSpPr/>
              <p:nvPr/>
            </p:nvSpPr>
            <p:spPr>
              <a:xfrm>
                <a:off x="2010029" y="3080670"/>
                <a:ext cx="1863715" cy="9041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D97F2FA-FD9A-452D-A4F2-BC3034278B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029" y="3080670"/>
                <a:ext cx="1863715" cy="9041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2A31CD7-D868-4FCE-A919-70D155DEE2E9}"/>
                  </a:ext>
                </a:extLst>
              </p:cNvPr>
              <p:cNvSpPr/>
              <p:nvPr/>
            </p:nvSpPr>
            <p:spPr>
              <a:xfrm>
                <a:off x="2010029" y="3984828"/>
                <a:ext cx="1863715" cy="9041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2A31CD7-D868-4FCE-A919-70D155DEE2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029" y="3984828"/>
                <a:ext cx="1863715" cy="9041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7721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9EF1C3-043F-4F82-9BE8-2D58F091D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การหา</a:t>
            </a:r>
            <a:r>
              <a:rPr lang="en-GB" dirty="0"/>
              <a:t> </a:t>
            </a:r>
            <a:r>
              <a:rPr lang="en-US" dirty="0"/>
              <a:t>Linear</a:t>
            </a:r>
            <a:r>
              <a:rPr lang="th-TH" dirty="0"/>
              <a:t> </a:t>
            </a:r>
            <a:r>
              <a:rPr lang="en-GB" dirty="0"/>
              <a:t>Jacobian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77E6AE-91BC-40B2-B83F-2AB602794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400" dirty="0"/>
              <a:t>ในการหา </a:t>
            </a:r>
            <a:r>
              <a:rPr lang="en-GB" sz="2400" dirty="0"/>
              <a:t>Linear Jacobian </a:t>
            </a:r>
            <a:r>
              <a:rPr lang="th-TH" sz="2400" dirty="0"/>
              <a:t>จำเป็นต้องหาระยะตำแหน่งจุดปลายก่อน ซึ่งก็คือ</a:t>
            </a:r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r>
              <a:rPr lang="th-TH" sz="2400" dirty="0"/>
              <a:t>ในการหา </a:t>
            </a:r>
            <a:r>
              <a:rPr lang="en-GB" sz="2400" dirty="0"/>
              <a:t>linear Jacobian </a:t>
            </a:r>
            <a:r>
              <a:rPr lang="th-TH" sz="2400" dirty="0"/>
              <a:t>ได้จาก</a:t>
            </a:r>
            <a:r>
              <a:rPr lang="th-TH" sz="2400" dirty="0" err="1"/>
              <a:t>การทำ</a:t>
            </a:r>
            <a:r>
              <a:rPr lang="th-TH" sz="2400" dirty="0"/>
              <a:t> </a:t>
            </a:r>
            <a:r>
              <a:rPr lang="en-GB" sz="2400" dirty="0"/>
              <a:t>partial derivative </a:t>
            </a:r>
            <a:r>
              <a:rPr lang="th-TH" sz="2400" dirty="0"/>
              <a:t>ของแต่ละ </a:t>
            </a:r>
            <a:r>
              <a:rPr lang="en-GB" sz="2400" dirty="0"/>
              <a:t>Joint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B1187EF-EBCB-4401-BE68-22917D14FFCB}"/>
                  </a:ext>
                </a:extLst>
              </p:cNvPr>
              <p:cNvSpPr/>
              <p:nvPr/>
            </p:nvSpPr>
            <p:spPr>
              <a:xfrm>
                <a:off x="2339752" y="1563638"/>
                <a:ext cx="2311466" cy="1070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B1187EF-EBCB-4401-BE68-22917D14FF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1563638"/>
                <a:ext cx="2311466" cy="10705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67CC4F5-4FAC-4B34-808A-8694869188F1}"/>
                  </a:ext>
                </a:extLst>
              </p:cNvPr>
              <p:cNvSpPr/>
              <p:nvPr/>
            </p:nvSpPr>
            <p:spPr>
              <a:xfrm>
                <a:off x="1979712" y="2923335"/>
                <a:ext cx="4056239" cy="1070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67CC4F5-4FAC-4B34-808A-8694869188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2923335"/>
                <a:ext cx="4056239" cy="10705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2DFA512-55EF-47D2-99B8-B793893CEC45}"/>
                  </a:ext>
                </a:extLst>
              </p:cNvPr>
              <p:cNvSpPr/>
              <p:nvPr/>
            </p:nvSpPr>
            <p:spPr>
              <a:xfrm>
                <a:off x="1979712" y="3940554"/>
                <a:ext cx="3328412" cy="1070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2DFA512-55EF-47D2-99B8-B793893CEC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3940554"/>
                <a:ext cx="3328412" cy="10705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606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876EE-DEE5-4873-B6A3-B8BE6C1D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 of Jacobian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859A1-633C-4B4C-9A5E-4B01BE51B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ดังนั้น เมื่อได้ค่าทั้งหมดของ </a:t>
            </a:r>
            <a:r>
              <a:rPr lang="en-GB" dirty="0"/>
              <a:t>Jacobian</a:t>
            </a:r>
            <a:r>
              <a:rPr lang="th-TH" dirty="0"/>
              <a:t> แต่ละชนิด จึงนำมาประกอบกัน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50B67F5-795D-42A0-BAE6-C2A11EB6960D}"/>
                  </a:ext>
                </a:extLst>
              </p:cNvPr>
              <p:cNvSpPr/>
              <p:nvPr/>
            </p:nvSpPr>
            <p:spPr>
              <a:xfrm>
                <a:off x="1718293" y="1792506"/>
                <a:ext cx="5474511" cy="21263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"/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"/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e>
                                      <m:sub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50B67F5-795D-42A0-BAE6-C2A11EB696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293" y="1792506"/>
                <a:ext cx="5474511" cy="21263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5764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1EF72-AF94-4211-924C-CAC53357C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928" y="377602"/>
            <a:ext cx="7663520" cy="822214"/>
          </a:xfrm>
        </p:spPr>
        <p:txBody>
          <a:bodyPr/>
          <a:lstStyle/>
          <a:p>
            <a:r>
              <a:rPr lang="th-TH" dirty="0"/>
              <a:t>การหา </a:t>
            </a:r>
            <a:r>
              <a:rPr lang="en-US" dirty="0"/>
              <a:t>Linear Jacobian </a:t>
            </a:r>
            <a:r>
              <a:rPr lang="th-TH" dirty="0"/>
              <a:t>ด้วย </a:t>
            </a:r>
            <a:r>
              <a:rPr lang="en-US" dirty="0"/>
              <a:t>Cross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3D2DA2-C52F-43D1-AB57-4744899CF8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th-TH" dirty="0"/>
                  <a:t>สามารถหา </a:t>
                </a:r>
                <a:r>
                  <a:rPr lang="en-GB" dirty="0"/>
                  <a:t>Linear Jacobian </a:t>
                </a:r>
                <a:r>
                  <a:rPr lang="th-TH" dirty="0"/>
                  <a:t>ได้ด้วยอีกวิธี คือ </a:t>
                </a:r>
                <a:r>
                  <a:rPr lang="en-GB" dirty="0"/>
                  <a:t>Cross product</a:t>
                </a:r>
              </a:p>
              <a:p>
                <a:r>
                  <a:rPr lang="th-TH" dirty="0"/>
                  <a:t>ขั้นที่ </a:t>
                </a:r>
                <a:r>
                  <a:rPr lang="en-US" dirty="0"/>
                  <a:t>1 </a:t>
                </a:r>
                <a:r>
                  <a:rPr lang="th-TH" dirty="0"/>
                  <a:t>คำนวณ </a:t>
                </a:r>
                <a:r>
                  <a:rPr lang="en-GB" dirty="0"/>
                  <a:t>Position </a:t>
                </a:r>
                <a:r>
                  <a:rPr lang="th-TH" dirty="0"/>
                  <a:t>ในแต่ละ </a:t>
                </a:r>
                <a:r>
                  <a:rPr lang="en-GB" dirty="0"/>
                  <a:t>Joint</a:t>
                </a:r>
                <a:r>
                  <a:rPr lang="th-TH" dirty="0"/>
                  <a:t> (ซึ่งได้จาก </a:t>
                </a:r>
                <a:r>
                  <a:rPr lang="en-GB" dirty="0"/>
                  <a:t>FK)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r>
                  <a:rPr lang="th-TH" dirty="0"/>
                  <a:t>ขั้นที่ </a:t>
                </a:r>
                <a:r>
                  <a:rPr lang="en-US" dirty="0"/>
                  <a:t>2 </a:t>
                </a:r>
                <a:r>
                  <a:rPr lang="th-TH" dirty="0"/>
                  <a:t>หา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th-TH" dirty="0"/>
                  <a:t> โดยคำนวณได้จาก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3D2DA2-C52F-43D1-AB57-4744899CF8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9" t="-3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4036667-3BE5-4D19-BE33-CFC87B7F13D2}"/>
                  </a:ext>
                </a:extLst>
              </p:cNvPr>
              <p:cNvSpPr/>
              <p:nvPr/>
            </p:nvSpPr>
            <p:spPr>
              <a:xfrm>
                <a:off x="1619672" y="2211710"/>
                <a:ext cx="4464496" cy="10705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4036667-3BE5-4D19-BE33-CFC87B7F13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2211710"/>
                <a:ext cx="4464496" cy="10705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8CEBCA-0A45-4FAE-BC8A-6F971130194E}"/>
                  </a:ext>
                </a:extLst>
              </p:cNvPr>
              <p:cNvSpPr/>
              <p:nvPr/>
            </p:nvSpPr>
            <p:spPr>
              <a:xfrm>
                <a:off x="2339752" y="3734051"/>
                <a:ext cx="2821478" cy="1070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8CEBCA-0A45-4FAE-BC8A-6F9711301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3734051"/>
                <a:ext cx="2821478" cy="10705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4360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Subtitle 2"/>
          <p:cNvSpPr>
            <a:spLocks noGrp="1"/>
          </p:cNvSpPr>
          <p:nvPr>
            <p:ph type="subTitle" idx="1"/>
          </p:nvPr>
        </p:nvSpPr>
        <p:spPr>
          <a:xfrm>
            <a:off x="1143000" y="2876550"/>
            <a:ext cx="6858000" cy="1243013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th-TH" altLang="th-TH" sz="3000" dirty="0">
                <a:latin typeface="TH SarabunPSK" pitchFamily="34" charset="-34"/>
                <a:cs typeface="TH SarabunPSK" pitchFamily="34" charset="-34"/>
              </a:rPr>
              <a:t>อลิสา คูณ</a:t>
            </a:r>
            <a:r>
              <a:rPr lang="th-TH" altLang="th-TH" sz="3000" dirty="0" err="1">
                <a:latin typeface="TH SarabunPSK" pitchFamily="34" charset="-34"/>
                <a:cs typeface="TH SarabunPSK" pitchFamily="34" charset="-34"/>
              </a:rPr>
              <a:t>าภิ</a:t>
            </a:r>
            <a:r>
              <a:rPr lang="th-TH" altLang="th-TH" sz="3000" dirty="0">
                <a:latin typeface="TH SarabunPSK" pitchFamily="34" charset="-34"/>
                <a:cs typeface="TH SarabunPSK" pitchFamily="34" charset="-34"/>
              </a:rPr>
              <a:t>นันท์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62A54E-32FA-4927-B0D8-C738B86B8C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76" y="987574"/>
            <a:ext cx="7461448" cy="1790700"/>
          </a:xfrm>
        </p:spPr>
        <p:txBody>
          <a:bodyPr/>
          <a:lstStyle/>
          <a:p>
            <a:r>
              <a:rPr lang="en-US" dirty="0"/>
              <a:t>Velocity Kinematics</a:t>
            </a:r>
          </a:p>
        </p:txBody>
      </p:sp>
    </p:spTree>
    <p:extLst>
      <p:ext uri="{BB962C8B-B14F-4D97-AF65-F5344CB8AC3E}">
        <p14:creationId xmlns:p14="http://schemas.microsoft.com/office/powerpoint/2010/main" val="1224227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6E39-03EF-4BF1-8599-7EB1D2E56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928" y="377602"/>
            <a:ext cx="7735528" cy="822214"/>
          </a:xfrm>
        </p:spPr>
        <p:txBody>
          <a:bodyPr/>
          <a:lstStyle/>
          <a:p>
            <a:r>
              <a:rPr lang="th-TH" dirty="0"/>
              <a:t>การหา </a:t>
            </a:r>
            <a:r>
              <a:rPr lang="en-US" dirty="0"/>
              <a:t>Linear Jacobian </a:t>
            </a:r>
            <a:r>
              <a:rPr lang="th-TH" dirty="0"/>
              <a:t>ด้วย </a:t>
            </a:r>
            <a:r>
              <a:rPr lang="en-US" dirty="0"/>
              <a:t>Cross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2CF41E-5027-4CAB-9DAA-191F53F84C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th-TH" dirty="0"/>
                  <a:t>ขั้นที่ </a:t>
                </a:r>
                <a:r>
                  <a:rPr lang="en-GB" dirty="0"/>
                  <a:t>3.1 </a:t>
                </a:r>
                <a:r>
                  <a:rPr lang="th-TH" dirty="0"/>
                  <a:t>หา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th-TH" dirty="0"/>
                  <a:t>ขั้นที่ </a:t>
                </a:r>
                <a:r>
                  <a:rPr lang="en-GB" dirty="0"/>
                  <a:t>3.2 </a:t>
                </a:r>
                <a:r>
                  <a:rPr lang="th-TH" dirty="0"/>
                  <a:t>หา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2CF41E-5027-4CAB-9DAA-191F53F84C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9" t="-2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A990884-A453-466B-9277-0A792F04953C}"/>
                  </a:ext>
                </a:extLst>
              </p:cNvPr>
              <p:cNvSpPr/>
              <p:nvPr/>
            </p:nvSpPr>
            <p:spPr>
              <a:xfrm>
                <a:off x="236960" y="1735882"/>
                <a:ext cx="8659871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A990884-A453-466B-9277-0A792F0495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60" y="1735882"/>
                <a:ext cx="8659871" cy="9727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01EAD3E-C8FF-4AF7-8345-0CF9DF80CF74}"/>
                  </a:ext>
                </a:extLst>
              </p:cNvPr>
              <p:cNvSpPr/>
              <p:nvPr/>
            </p:nvSpPr>
            <p:spPr>
              <a:xfrm>
                <a:off x="1883083" y="3244650"/>
                <a:ext cx="5367623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01EAD3E-C8FF-4AF7-8345-0CF9DF80CF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083" y="3244650"/>
                <a:ext cx="5367623" cy="9727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5853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Subtitle 2"/>
          <p:cNvSpPr>
            <a:spLocks noGrp="1"/>
          </p:cNvSpPr>
          <p:nvPr>
            <p:ph type="subTitle" idx="1"/>
          </p:nvPr>
        </p:nvSpPr>
        <p:spPr>
          <a:xfrm>
            <a:off x="1143000" y="2876550"/>
            <a:ext cx="6858000" cy="1243013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th-TH" altLang="th-TH" sz="3000" dirty="0">
                <a:latin typeface="TH SarabunPSK" pitchFamily="34" charset="-34"/>
                <a:cs typeface="TH SarabunPSK" pitchFamily="34" charset="-34"/>
              </a:rPr>
              <a:t>อลิสา คูณ</a:t>
            </a:r>
            <a:r>
              <a:rPr lang="th-TH" altLang="th-TH" sz="3000" dirty="0" err="1">
                <a:latin typeface="TH SarabunPSK" pitchFamily="34" charset="-34"/>
                <a:cs typeface="TH SarabunPSK" pitchFamily="34" charset="-34"/>
              </a:rPr>
              <a:t>าภิ</a:t>
            </a:r>
            <a:r>
              <a:rPr lang="th-TH" altLang="th-TH" sz="3000" dirty="0">
                <a:latin typeface="TH SarabunPSK" pitchFamily="34" charset="-34"/>
                <a:cs typeface="TH SarabunPSK" pitchFamily="34" charset="-34"/>
              </a:rPr>
              <a:t>นันท์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62A54E-32FA-4927-B0D8-C738B86B8C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h-TH" dirty="0"/>
              <a:t>ตัวอย่างหุ่นยนต์ </a:t>
            </a:r>
            <a:r>
              <a:rPr lang="en-GB" dirty="0"/>
              <a:t>Stanford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163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43C7DE-A233-44B0-BF0B-1A4C533427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Stanford </a:t>
            </a:r>
            <a:r>
              <a:rPr lang="en-US" dirty="0"/>
              <a:t>Manipulator </a:t>
            </a:r>
            <a:r>
              <a:rPr lang="th-TH" dirty="0"/>
              <a:t>เป็นหุ่นยนต์ </a:t>
            </a:r>
            <a:r>
              <a:rPr lang="en-GB" dirty="0"/>
              <a:t>6 </a:t>
            </a:r>
            <a:r>
              <a:rPr lang="th-TH" dirty="0"/>
              <a:t>แกน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9E9FEC-3B02-4216-B142-7B6CEE5DB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Stanford Manipulator</a:t>
            </a:r>
            <a:endParaRPr lang="en-US" dirty="0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A09753B5-EC31-4803-9A0F-823F45633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14374" y="2764011"/>
            <a:ext cx="3886200" cy="1618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678CEDB-67BF-4E6D-A1AF-B8F4C759D5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Free body Diagram </a:t>
            </a:r>
            <a:r>
              <a:rPr lang="th-TH" dirty="0"/>
              <a:t>ของหุ่นยนต์ </a:t>
            </a:r>
            <a:r>
              <a:rPr lang="en-US" dirty="0"/>
              <a:t>Stanford</a:t>
            </a:r>
          </a:p>
        </p:txBody>
      </p:sp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1D95972F-30EB-4795-AA57-26425A08D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724128" y="2139702"/>
            <a:ext cx="1731358" cy="2723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004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C288DE-F611-4BB3-9B52-0260F009BA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h-TH" dirty="0"/>
              <a:t>หา </a:t>
            </a:r>
            <a:r>
              <a:rPr lang="en-GB" dirty="0"/>
              <a:t>Forward Kinematics </a:t>
            </a:r>
            <a:r>
              <a:rPr lang="th-TH" dirty="0"/>
              <a:t>ของหุ่นยนต์ </a:t>
            </a:r>
            <a:r>
              <a:rPr lang="en-GB" dirty="0"/>
              <a:t>Stanford </a:t>
            </a:r>
            <a:r>
              <a:rPr lang="th-TH" dirty="0"/>
              <a:t>เพื่อความสะดวก จึงนำตาราง </a:t>
            </a:r>
            <a:r>
              <a:rPr lang="en-GB" dirty="0"/>
              <a:t>DH </a:t>
            </a:r>
            <a:r>
              <a:rPr lang="th-TH" dirty="0"/>
              <a:t>มาใช้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8E6239-1665-47D9-A377-683BA70FB5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34000" y="1967706"/>
            <a:ext cx="2847975" cy="20669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3148F6A-29D0-4566-AEAC-FC8389187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DH Parameters</a:t>
            </a:r>
          </a:p>
        </p:txBody>
      </p:sp>
    </p:spTree>
    <p:extLst>
      <p:ext uri="{BB962C8B-B14F-4D97-AF65-F5344CB8AC3E}">
        <p14:creationId xmlns:p14="http://schemas.microsoft.com/office/powerpoint/2010/main" val="1072889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8929BA-BFD4-4831-A14E-FFBD6E1DF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หา </a:t>
            </a:r>
            <a:r>
              <a:rPr lang="en-GB" dirty="0"/>
              <a:t>FK </a:t>
            </a:r>
            <a:r>
              <a:rPr lang="th-TH" dirty="0"/>
              <a:t>ของหุ่นยนต์</a:t>
            </a:r>
            <a:r>
              <a:rPr lang="en-GB" dirty="0"/>
              <a:t> </a:t>
            </a:r>
            <a:r>
              <a:rPr lang="th-TH" dirty="0"/>
              <a:t>ด้วยสูตร </a:t>
            </a:r>
            <a:r>
              <a:rPr lang="en-US" dirty="0"/>
              <a:t>DH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60E4C2D-6208-4066-AA5B-682140F23621}"/>
                  </a:ext>
                </a:extLst>
              </p:cNvPr>
              <p:cNvSpPr/>
              <p:nvPr/>
            </p:nvSpPr>
            <p:spPr>
              <a:xfrm>
                <a:off x="921739" y="1199816"/>
                <a:ext cx="2809744" cy="11183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sPre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th-TH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18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h-TH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h-TH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h-TH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h-TH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60E4C2D-6208-4066-AA5B-682140F236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739" y="1199816"/>
                <a:ext cx="2809744" cy="11183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A16B3E0-29E4-460E-AC01-165AB31E4AC3}"/>
                  </a:ext>
                </a:extLst>
              </p:cNvPr>
              <p:cNvSpPr/>
              <p:nvPr/>
            </p:nvSpPr>
            <p:spPr>
              <a:xfrm>
                <a:off x="921739" y="2318199"/>
                <a:ext cx="2641941" cy="11183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sPre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th-TH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18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h-TH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h-TH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h-TH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h-TH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A16B3E0-29E4-460E-AC01-165AB31E4A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739" y="2318199"/>
                <a:ext cx="2641941" cy="11183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E3E1BC-BE1E-4BA6-AA8F-19B68C681227}"/>
                  </a:ext>
                </a:extLst>
              </p:cNvPr>
              <p:cNvSpPr/>
              <p:nvPr/>
            </p:nvSpPr>
            <p:spPr>
              <a:xfrm>
                <a:off x="915573" y="3436582"/>
                <a:ext cx="2398605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sPre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18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h-TH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E3E1BC-BE1E-4BA6-AA8F-19B68C6812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573" y="3436582"/>
                <a:ext cx="2398605" cy="11128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29D1A60-E43D-4545-8DF7-B214DF3FC075}"/>
                  </a:ext>
                </a:extLst>
              </p:cNvPr>
              <p:cNvSpPr/>
              <p:nvPr/>
            </p:nvSpPr>
            <p:spPr>
              <a:xfrm>
                <a:off x="4283968" y="1199815"/>
                <a:ext cx="2809744" cy="11183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sPre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th-TH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18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h-TH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h-TH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h-TH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29D1A60-E43D-4545-8DF7-B214DF3FC0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1199815"/>
                <a:ext cx="2809744" cy="11183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3A46FFF-F3AA-4949-9B6B-145981C98E77}"/>
                  </a:ext>
                </a:extLst>
              </p:cNvPr>
              <p:cNvSpPr/>
              <p:nvPr/>
            </p:nvSpPr>
            <p:spPr>
              <a:xfrm>
                <a:off x="4287984" y="2318199"/>
                <a:ext cx="2636619" cy="11183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sPre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th-TH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18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h-TH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h-TH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h-TH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3A46FFF-F3AA-4949-9B6B-145981C98E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984" y="2318199"/>
                <a:ext cx="2636619" cy="11183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4F5B108-7A76-4FEC-929D-49966EA1B31A}"/>
                  </a:ext>
                </a:extLst>
              </p:cNvPr>
              <p:cNvSpPr/>
              <p:nvPr/>
            </p:nvSpPr>
            <p:spPr>
              <a:xfrm>
                <a:off x="4283968" y="3471420"/>
                <a:ext cx="2725297" cy="11456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sPre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th-TH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h-TH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h-TH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h-TH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h-TH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4F5B108-7A76-4FEC-929D-49966EA1B3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3471420"/>
                <a:ext cx="2725297" cy="11456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750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98D11-0BBE-41B9-9970-3BD9335B1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หา </a:t>
            </a:r>
            <a:r>
              <a:rPr lang="en-GB" dirty="0"/>
              <a:t>Position </a:t>
            </a:r>
            <a:r>
              <a:rPr lang="th-TH" dirty="0"/>
              <a:t>ที่จุดปลายถึง </a:t>
            </a:r>
            <a:r>
              <a:rPr lang="en-GB" dirty="0"/>
              <a:t>Joint 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530F5C-817E-49EA-8AB6-DE422CA10D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th-TH" dirty="0"/>
                  <a:t>หาตำแหน่ง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sPre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sPre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sPre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sPre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sPre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sPre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530F5C-817E-49EA-8AB6-DE422CA10D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9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250E5D8-B6E2-48E6-96F7-F7D7DC730DB7}"/>
                  </a:ext>
                </a:extLst>
              </p:cNvPr>
              <p:cNvSpPr/>
              <p:nvPr/>
            </p:nvSpPr>
            <p:spPr>
              <a:xfrm>
                <a:off x="940928" y="1707654"/>
                <a:ext cx="3703963" cy="10141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sPre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Pre>
                        <m:sPre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sPre>
                      <m:sPre>
                        <m:sPre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sPre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250E5D8-B6E2-48E6-96F7-F7D7DC730D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928" y="1707654"/>
                <a:ext cx="3703963" cy="10141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9B3C836-859B-4D94-AB12-5E47FD2E9EFA}"/>
                  </a:ext>
                </a:extLst>
              </p:cNvPr>
              <p:cNvSpPr/>
              <p:nvPr/>
            </p:nvSpPr>
            <p:spPr>
              <a:xfrm>
                <a:off x="951139" y="2722554"/>
                <a:ext cx="4676473" cy="10141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sPre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Pre>
                        <m:sPre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sPre>
                      <m:sPre>
                        <m:sPre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sPre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9B3C836-859B-4D94-AB12-5E47FD2E9E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39" y="2722554"/>
                <a:ext cx="4676473" cy="10141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93AFCCD-CE88-47DB-8939-7905B4E53993}"/>
                  </a:ext>
                </a:extLst>
              </p:cNvPr>
              <p:cNvSpPr/>
              <p:nvPr/>
            </p:nvSpPr>
            <p:spPr>
              <a:xfrm>
                <a:off x="951139" y="3736678"/>
                <a:ext cx="6666632" cy="10343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sPre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Pre>
                        <m:sPre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sPre>
                      <m:sPre>
                        <m:sPre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sPre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th-TH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h-TH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h-TH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93AFCCD-CE88-47DB-8939-7905B4E539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39" y="3736678"/>
                <a:ext cx="6666632" cy="10343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8919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98D11-0BBE-41B9-9970-3BD9335B1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หา </a:t>
            </a:r>
            <a:r>
              <a:rPr lang="en-GB" dirty="0"/>
              <a:t>Position </a:t>
            </a:r>
            <a:r>
              <a:rPr lang="th-TH" dirty="0"/>
              <a:t>ที่จุดปลายถึง </a:t>
            </a:r>
            <a:r>
              <a:rPr lang="en-GB" dirty="0"/>
              <a:t>Joint 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93AFCCD-CE88-47DB-8939-7905B4E53993}"/>
                  </a:ext>
                </a:extLst>
              </p:cNvPr>
              <p:cNvSpPr/>
              <p:nvPr/>
            </p:nvSpPr>
            <p:spPr>
              <a:xfrm>
                <a:off x="35496" y="1199816"/>
                <a:ext cx="8558369" cy="12749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sPre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Pre>
                        <m:sPre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sPre>
                      <m:sPre>
                        <m:sPre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sPre>
                    </m:oMath>
                  </m:oMathPara>
                </a14:m>
                <a:endParaRPr lang="en-GB" sz="1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th-TH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h-TH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93AFCCD-CE88-47DB-8939-7905B4E539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1199816"/>
                <a:ext cx="8558369" cy="12749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E7F01B7-78A2-4E73-8F14-C8ADFD9FF714}"/>
                  </a:ext>
                </a:extLst>
              </p:cNvPr>
              <p:cNvSpPr/>
              <p:nvPr/>
            </p:nvSpPr>
            <p:spPr>
              <a:xfrm>
                <a:off x="35496" y="2616604"/>
                <a:ext cx="6906891" cy="10216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sPre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Pre>
                        <m:sPre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sPre>
                      <m:sPre>
                        <m:sPre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sPre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GB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+(</m:t>
                                </m:r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GB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GB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+(</m:t>
                                </m:r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GB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+(</m:t>
                                </m:r>
                                <m:r>
                                  <a:rPr lang="en-GB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E7F01B7-78A2-4E73-8F14-C8ADFD9FF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2616604"/>
                <a:ext cx="6906891" cy="1021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36055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1798D11-0BBE-41B9-9970-3BD9335B12B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th-TH" dirty="0"/>
                  <a:t>พิจารณา </a:t>
                </a:r>
                <a:r>
                  <a:rPr lang="en-US" dirty="0"/>
                  <a:t>z-axis </a:t>
                </a:r>
                <a:r>
                  <a:rPr lang="th-TH" dirty="0"/>
                  <a:t>ในแต่ละ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sPre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1798D11-0BBE-41B9-9970-3BD9335B12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469" t="-1037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530F5C-817E-49EA-8AB6-DE422CA10D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th-TH" dirty="0"/>
                  <a:t>หาตำแหน่ง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sPre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sPre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sPre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sPre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sPre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sPre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530F5C-817E-49EA-8AB6-DE422CA10D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29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250E5D8-B6E2-48E6-96F7-F7D7DC730DB7}"/>
                  </a:ext>
                </a:extLst>
              </p:cNvPr>
              <p:cNvSpPr/>
              <p:nvPr/>
            </p:nvSpPr>
            <p:spPr>
              <a:xfrm>
                <a:off x="885219" y="3791640"/>
                <a:ext cx="2231637" cy="99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sPre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250E5D8-B6E2-48E6-96F7-F7D7DC730D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19" y="3791640"/>
                <a:ext cx="2231637" cy="99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9B3C836-859B-4D94-AB12-5E47FD2E9EFA}"/>
                  </a:ext>
                </a:extLst>
              </p:cNvPr>
              <p:cNvSpPr/>
              <p:nvPr/>
            </p:nvSpPr>
            <p:spPr>
              <a:xfrm>
                <a:off x="3219561" y="1793300"/>
                <a:ext cx="2231637" cy="99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sPre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9B3C836-859B-4D94-AB12-5E47FD2E9E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561" y="1793300"/>
                <a:ext cx="2231637" cy="99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93AFCCD-CE88-47DB-8939-7905B4E53993}"/>
                  </a:ext>
                </a:extLst>
              </p:cNvPr>
              <p:cNvSpPr/>
              <p:nvPr/>
            </p:nvSpPr>
            <p:spPr>
              <a:xfrm>
                <a:off x="3219561" y="2762169"/>
                <a:ext cx="3175806" cy="99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sPre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h-TH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GB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93AFCCD-CE88-47DB-8939-7905B4E539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561" y="2762169"/>
                <a:ext cx="3175806" cy="99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37A8E2B-7064-4B5F-B912-F597AEC6A772}"/>
                  </a:ext>
                </a:extLst>
              </p:cNvPr>
              <p:cNvSpPr/>
              <p:nvPr/>
            </p:nvSpPr>
            <p:spPr>
              <a:xfrm>
                <a:off x="882816" y="2792741"/>
                <a:ext cx="2200859" cy="99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sPre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37A8E2B-7064-4B5F-B912-F597AEC6A7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816" y="2792741"/>
                <a:ext cx="2200859" cy="9994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13EB00F-F4E2-465B-9718-B9D94943CC8F}"/>
                  </a:ext>
                </a:extLst>
              </p:cNvPr>
              <p:cNvSpPr/>
              <p:nvPr/>
            </p:nvSpPr>
            <p:spPr>
              <a:xfrm>
                <a:off x="849635" y="1797557"/>
                <a:ext cx="2046971" cy="99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sPre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13EB00F-F4E2-465B-9718-B9D94943CC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635" y="1797557"/>
                <a:ext cx="2046971" cy="9994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398903F-8265-4F8B-B3B7-AF87EB6BC356}"/>
                  </a:ext>
                </a:extLst>
              </p:cNvPr>
              <p:cNvSpPr/>
              <p:nvPr/>
            </p:nvSpPr>
            <p:spPr>
              <a:xfrm>
                <a:off x="3236193" y="3772341"/>
                <a:ext cx="4185569" cy="99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sPre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GB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GB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398903F-8265-4F8B-B3B7-AF87EB6BC3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193" y="3772341"/>
                <a:ext cx="4185569" cy="9994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0816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AEE5AF7-3F9F-4CC2-A9F0-D61D662D079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40928" y="377602"/>
                <a:ext cx="7591512" cy="822214"/>
              </a:xfrm>
            </p:spPr>
            <p:txBody>
              <a:bodyPr/>
              <a:lstStyle/>
              <a:p>
                <a:r>
                  <a:rPr lang="th-TH" dirty="0"/>
                  <a:t>หา</a:t>
                </a:r>
                <a:r>
                  <a:rPr lang="th-TH" dirty="0" err="1"/>
                  <a:t>เวคเตอร์</a:t>
                </a:r>
                <a:r>
                  <a:rPr lang="th-TH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th-TH" dirty="0"/>
                  <a:t>ได้จาก </a:t>
                </a:r>
                <a:r>
                  <a:rPr lang="en-GB" dirty="0"/>
                  <a:t>z-axis </a:t>
                </a:r>
                <a:r>
                  <a:rPr lang="th-TH" dirty="0"/>
                  <a:t>ใน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b="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b="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b="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sPre>
                  </m:oMath>
                </a14:m>
                <a:r>
                  <a:rPr lang="th-TH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AEE5AF7-3F9F-4CC2-A9F0-D61D662D07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40928" y="377602"/>
                <a:ext cx="7591512" cy="822214"/>
              </a:xfrm>
              <a:blipFill>
                <a:blip r:embed="rId2"/>
                <a:stretch>
                  <a:fillRect l="-3210" t="-10370" r="-56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E80833-862F-42D6-A6D2-CEB1AF741B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th-TH" dirty="0"/>
                  <a:t>จาก </a:t>
                </a:r>
                <a:r>
                  <a:rPr lang="en-GB" dirty="0"/>
                  <a:t>Transformation Matrix </a:t>
                </a:r>
                <a:r>
                  <a:rPr lang="th-TH" dirty="0"/>
                  <a:t>ทำให้หา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th-TH" dirty="0"/>
                  <a:t>ได้ดังนี้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E80833-862F-42D6-A6D2-CEB1AF741B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29" t="-2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D8D2F05-CA28-40F2-B109-35594D0739B8}"/>
                  </a:ext>
                </a:extLst>
              </p:cNvPr>
              <p:cNvSpPr/>
              <p:nvPr/>
            </p:nvSpPr>
            <p:spPr>
              <a:xfrm>
                <a:off x="1331640" y="1731471"/>
                <a:ext cx="1174168" cy="9041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D8D2F05-CA28-40F2-B109-35594D0739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731471"/>
                <a:ext cx="1174168" cy="9041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75DDF65-CC67-429C-943F-08EEB36D64BF}"/>
                  </a:ext>
                </a:extLst>
              </p:cNvPr>
              <p:cNvSpPr/>
              <p:nvPr/>
            </p:nvSpPr>
            <p:spPr>
              <a:xfrm>
                <a:off x="2627784" y="1738438"/>
                <a:ext cx="1443921" cy="8905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75DDF65-CC67-429C-943F-08EEB36D64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1738438"/>
                <a:ext cx="1443921" cy="8905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B4D67BD-C887-4A0B-9BD6-F7D09911C013}"/>
                  </a:ext>
                </a:extLst>
              </p:cNvPr>
              <p:cNvSpPr/>
              <p:nvPr/>
            </p:nvSpPr>
            <p:spPr>
              <a:xfrm>
                <a:off x="4193681" y="1738267"/>
                <a:ext cx="2061142" cy="905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B4D67BD-C887-4A0B-9BD6-F7D09911C0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681" y="1738267"/>
                <a:ext cx="2061142" cy="9052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3730E33-3213-4477-A280-A4FA19D6D63B}"/>
                  </a:ext>
                </a:extLst>
              </p:cNvPr>
              <p:cNvSpPr/>
              <p:nvPr/>
            </p:nvSpPr>
            <p:spPr>
              <a:xfrm>
                <a:off x="1331640" y="2704141"/>
                <a:ext cx="2673232" cy="905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3730E33-3213-4477-A280-A4FA19D6D6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2704141"/>
                <a:ext cx="2673232" cy="9052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343A952-F02E-4715-BAE4-6C3C76739D49}"/>
                  </a:ext>
                </a:extLst>
              </p:cNvPr>
              <p:cNvSpPr/>
              <p:nvPr/>
            </p:nvSpPr>
            <p:spPr>
              <a:xfrm>
                <a:off x="4071705" y="2704141"/>
                <a:ext cx="3945952" cy="1070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343A952-F02E-4715-BAE4-6C3C76739D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705" y="2704141"/>
                <a:ext cx="3945952" cy="10705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9704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C0F2DA6-15D1-42A6-BE27-4F2BF66E926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th-TH" dirty="0"/>
                  <a:t>หา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th-TH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C0F2DA6-15D1-42A6-BE27-4F2BF66E92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469" t="-11111" b="-3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EA312-9939-480C-AC59-929D5D423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พิจารณ์ </a:t>
            </a:r>
            <a:r>
              <a:rPr lang="en-GB" dirty="0"/>
              <a:t>Position </a:t>
            </a:r>
            <a:r>
              <a:rPr lang="th-TH" dirty="0"/>
              <a:t>ใน </a:t>
            </a:r>
            <a:r>
              <a:rPr lang="en-US" dirty="0"/>
              <a:t>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0E9CE88-8ECC-490F-AC32-CF2900FC6E17}"/>
                  </a:ext>
                </a:extLst>
              </p:cNvPr>
              <p:cNvSpPr/>
              <p:nvPr/>
            </p:nvSpPr>
            <p:spPr>
              <a:xfrm>
                <a:off x="1115616" y="1707654"/>
                <a:ext cx="1185133" cy="906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0E9CE88-8ECC-490F-AC32-CF2900FC6E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1707654"/>
                <a:ext cx="1185133" cy="9062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535FBA6-F84D-4F57-A4E2-6A7984D45432}"/>
                  </a:ext>
                </a:extLst>
              </p:cNvPr>
              <p:cNvSpPr/>
              <p:nvPr/>
            </p:nvSpPr>
            <p:spPr>
              <a:xfrm>
                <a:off x="2345025" y="1625484"/>
                <a:ext cx="1304011" cy="1070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535FBA6-F84D-4F57-A4E2-6A7984D45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025" y="1625484"/>
                <a:ext cx="1304011" cy="10705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40255A5-BA68-4BB9-B0E4-B4FB90E5B7BB}"/>
                  </a:ext>
                </a:extLst>
              </p:cNvPr>
              <p:cNvSpPr/>
              <p:nvPr/>
            </p:nvSpPr>
            <p:spPr>
              <a:xfrm>
                <a:off x="3704843" y="1625483"/>
                <a:ext cx="1541961" cy="1070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40255A5-BA68-4BB9-B0E4-B4FB90E5B7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843" y="1625483"/>
                <a:ext cx="1541961" cy="10705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7F989D5-786C-4246-B8C7-6A1D9C97303E}"/>
                  </a:ext>
                </a:extLst>
              </p:cNvPr>
              <p:cNvSpPr/>
              <p:nvPr/>
            </p:nvSpPr>
            <p:spPr>
              <a:xfrm>
                <a:off x="1115616" y="2724276"/>
                <a:ext cx="3932615" cy="1070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7F989D5-786C-4246-B8C7-6A1D9C9730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724276"/>
                <a:ext cx="3932615" cy="107054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EC5B861-75DA-4234-87C7-259C2A6AD42E}"/>
                  </a:ext>
                </a:extLst>
              </p:cNvPr>
              <p:cNvSpPr/>
              <p:nvPr/>
            </p:nvSpPr>
            <p:spPr>
              <a:xfrm>
                <a:off x="1117847" y="3793395"/>
                <a:ext cx="6463821" cy="1070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+(</m:t>
                                </m:r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+(</m:t>
                                </m:r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+(−</m:t>
                                </m:r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EC5B861-75DA-4234-87C7-259C2A6AD4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847" y="3793395"/>
                <a:ext cx="6463821" cy="10705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9779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0C1A8-6D50-42E1-A8A9-FF3689010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ความสัมพันธ์เชิงความเร็วของหุ่นยนต์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EBFABD-FC47-4671-8686-AD2D1203A4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th-TH" dirty="0"/>
                  <a:t>ความเร็วของแขนหุ่นยนต์มีสองแบบ</a:t>
                </a:r>
              </a:p>
              <a:p>
                <a:pPr lvl="1"/>
                <a:r>
                  <a:rPr lang="th-TH" dirty="0"/>
                  <a:t>ความเร็วเชิงเส้น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th-TH" dirty="0"/>
              </a:p>
              <a:p>
                <a:pPr lvl="1"/>
                <a:r>
                  <a:rPr lang="th-TH" dirty="0"/>
                  <a:t>ความเร็วเชิงมุม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th-TH" dirty="0"/>
              </a:p>
              <a:p>
                <a:r>
                  <a:rPr lang="th-TH" dirty="0"/>
                  <a:t>ความสัมพันธ์เชิงความเร็วของหุ่นยนต์ สามารถเขียนเป็นสมการรูปแบบ</a:t>
                </a:r>
                <a:r>
                  <a:rPr lang="th-TH" dirty="0" err="1"/>
                  <a:t>เมตริกซ์</a:t>
                </a:r>
                <a:r>
                  <a:rPr lang="th-TH" dirty="0"/>
                  <a:t>ได้เป็น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EBFABD-FC47-4671-8686-AD2D1203A4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9" t="-3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FF2C790-420F-42B2-BE8F-027515F1E04D}"/>
                  </a:ext>
                </a:extLst>
              </p:cNvPr>
              <p:cNvSpPr/>
              <p:nvPr/>
            </p:nvSpPr>
            <p:spPr>
              <a:xfrm>
                <a:off x="2987824" y="3507854"/>
                <a:ext cx="172733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𝐽</m:t>
                      </m:r>
                      <m:acc>
                        <m:accPr>
                          <m:chr m:val="̇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FF2C790-420F-42B2-BE8F-027515F1E0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3507854"/>
                <a:ext cx="1727332" cy="523220"/>
              </a:xfrm>
              <a:prstGeom prst="rect">
                <a:avLst/>
              </a:prstGeom>
              <a:blipFill>
                <a:blip r:embed="rId3"/>
                <a:stretch>
                  <a:fillRect r="-1767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2026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6C671-46EB-4C5A-A84A-639D0E8C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หา </a:t>
            </a:r>
            <a:r>
              <a:rPr lang="en-GB" dirty="0"/>
              <a:t>Jacobian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6503EF-E806-46F9-B6D7-40A2CFB4DF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th-TH" dirty="0"/>
                  <a:t>หลังจากที่ได้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th-TH" dirty="0"/>
                  <a:t>และ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GB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th-TH" dirty="0"/>
                  <a:t> แล้ว จึงสามารถหา </a:t>
                </a:r>
                <a:r>
                  <a:rPr lang="en-GB" dirty="0"/>
                  <a:t>Jacobian Matrix</a:t>
                </a:r>
              </a:p>
              <a:p>
                <a:endParaRPr lang="en-GB" dirty="0"/>
              </a:p>
              <a:p>
                <a:r>
                  <a:rPr lang="th-TH" dirty="0"/>
                  <a:t>ซึ่ง </a:t>
                </a:r>
                <a:r>
                  <a:rPr lang="en-GB" dirty="0"/>
                  <a:t>Linear Jacobian </a:t>
                </a:r>
                <a:r>
                  <a:rPr lang="th-TH" dirty="0"/>
                  <a:t>หาได้จาก</a:t>
                </a:r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r>
                  <a:rPr lang="en-US" dirty="0"/>
                  <a:t>Note: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  <a:r>
                  <a:rPr lang="th-TH" dirty="0"/>
                  <a:t>เป็น </a:t>
                </a:r>
                <a:r>
                  <a:rPr lang="en-US" dirty="0"/>
                  <a:t>Prismatic Joint </a:t>
                </a:r>
                <a:r>
                  <a:rPr lang="th-TH" dirty="0"/>
                  <a:t>ที่เหลือเป็น </a:t>
                </a:r>
                <a:r>
                  <a:rPr lang="en-US" dirty="0"/>
                  <a:t>Revolute Joint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6503EF-E806-46F9-B6D7-40A2CFB4DF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9" t="-2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A995A0E-E805-4B36-B03F-F706F4BC18D2}"/>
                  </a:ext>
                </a:extLst>
              </p:cNvPr>
              <p:cNvSpPr/>
              <p:nvPr/>
            </p:nvSpPr>
            <p:spPr>
              <a:xfrm>
                <a:off x="1619672" y="1569569"/>
                <a:ext cx="1137042" cy="6613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A995A0E-E805-4B36-B03F-F706F4BC1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1569569"/>
                <a:ext cx="1137042" cy="6613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434B8BE-4D57-4669-ADC6-5AB6F79C46C4}"/>
                  </a:ext>
                </a:extLst>
              </p:cNvPr>
              <p:cNvSpPr/>
              <p:nvPr/>
            </p:nvSpPr>
            <p:spPr>
              <a:xfrm>
                <a:off x="1115616" y="2787774"/>
                <a:ext cx="410529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434B8BE-4D57-4669-ADC6-5AB6F79C46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787774"/>
                <a:ext cx="4105291" cy="400110"/>
              </a:xfrm>
              <a:prstGeom prst="rect">
                <a:avLst/>
              </a:prstGeom>
              <a:blipFill>
                <a:blip r:embed="rId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EA9CCFB-DD33-4E2C-A62D-AF799892053F}"/>
                  </a:ext>
                </a:extLst>
              </p:cNvPr>
              <p:cNvSpPr/>
              <p:nvPr/>
            </p:nvSpPr>
            <p:spPr>
              <a:xfrm>
                <a:off x="0" y="3317233"/>
                <a:ext cx="92405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8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GB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</m:sub>
                                      </m:s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GB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8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8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GB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8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8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  <m: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GB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8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</m:sSub>
                                      <m: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EA9CCFB-DD33-4E2C-A62D-AF79989205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17233"/>
                <a:ext cx="9240542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61263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C78DE-D4D2-4F72-BA75-9696ED26F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หา </a:t>
            </a:r>
            <a:r>
              <a:rPr lang="en-GB" dirty="0"/>
              <a:t>Jacobian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E7F14-BCA9-45E3-A305-56E281420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สำหรับ </a:t>
            </a:r>
            <a:r>
              <a:rPr lang="en-GB" dirty="0"/>
              <a:t>Angular Jacobian </a:t>
            </a:r>
            <a:r>
              <a:rPr lang="th-TH" dirty="0"/>
              <a:t>จึงได้ค่าเป็น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FF23384-6B0E-4862-9441-A66FAFF29F4F}"/>
                  </a:ext>
                </a:extLst>
              </p:cNvPr>
              <p:cNvSpPr/>
              <p:nvPr/>
            </p:nvSpPr>
            <p:spPr>
              <a:xfrm>
                <a:off x="1907704" y="1707654"/>
                <a:ext cx="443005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FF23384-6B0E-4862-9441-A66FAFF29F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1707654"/>
                <a:ext cx="4430059" cy="400110"/>
              </a:xfrm>
              <a:prstGeom prst="rect">
                <a:avLst/>
              </a:prstGeom>
              <a:blipFill>
                <a:blip r:embed="rId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6B2E533-3A77-4587-B95F-10D89B1424D9}"/>
                  </a:ext>
                </a:extLst>
              </p:cNvPr>
              <p:cNvSpPr/>
              <p:nvPr/>
            </p:nvSpPr>
            <p:spPr>
              <a:xfrm>
                <a:off x="1835696" y="2262240"/>
                <a:ext cx="374038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GB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GB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GB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GB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GB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GB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6B2E533-3A77-4587-B95F-10D89B1424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2262240"/>
                <a:ext cx="3740383" cy="400110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17932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Subtitle 2"/>
          <p:cNvSpPr>
            <a:spLocks noGrp="1"/>
          </p:cNvSpPr>
          <p:nvPr>
            <p:ph type="subTitle" idx="1"/>
          </p:nvPr>
        </p:nvSpPr>
        <p:spPr>
          <a:xfrm>
            <a:off x="1143000" y="2876550"/>
            <a:ext cx="6858000" cy="1243013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th-TH" altLang="th-TH" sz="3000" dirty="0">
                <a:latin typeface="TH SarabunPSK" pitchFamily="34" charset="-34"/>
                <a:cs typeface="TH SarabunPSK" pitchFamily="34" charset="-34"/>
              </a:rPr>
              <a:t>อลิสา คูณ</a:t>
            </a:r>
            <a:r>
              <a:rPr lang="th-TH" altLang="th-TH" sz="3000" dirty="0" err="1">
                <a:latin typeface="TH SarabunPSK" pitchFamily="34" charset="-34"/>
                <a:cs typeface="TH SarabunPSK" pitchFamily="34" charset="-34"/>
              </a:rPr>
              <a:t>าภิ</a:t>
            </a:r>
            <a:r>
              <a:rPr lang="th-TH" altLang="th-TH" sz="3000" dirty="0">
                <a:latin typeface="TH SarabunPSK" pitchFamily="34" charset="-34"/>
                <a:cs typeface="TH SarabunPSK" pitchFamily="34" charset="-34"/>
              </a:rPr>
              <a:t>นันท์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62A54E-32FA-4927-B0D8-C738B86B8C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96" y="938924"/>
            <a:ext cx="9108504" cy="1790700"/>
          </a:xfrm>
        </p:spPr>
        <p:txBody>
          <a:bodyPr/>
          <a:lstStyle/>
          <a:p>
            <a:r>
              <a:rPr lang="en-GB" dirty="0"/>
              <a:t>Singularity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9645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28A67-23DB-4E98-B5D4-7DC951DDD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Singularity </a:t>
            </a:r>
            <a:r>
              <a:rPr lang="th-TH" dirty="0"/>
              <a:t>คือ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31BE5-9BB3-4BC0-ABD5-4FE15E4F1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สภาวะที่ไม่สามารถขยับได้ในทิศทางใด ทิศทางหนึ่ง ในแนวตรง</a:t>
            </a:r>
          </a:p>
          <a:p>
            <a:r>
              <a:rPr lang="th-TH" dirty="0"/>
              <a:t>ถ้าต้องการขยับแขนหุ่นยนต์ในทิศทางนั้น จำเป็นต้องเปลี่ยนตำแหน่งเล็กน้อย จึงสามารถเคลื่อนที่ได้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460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731F4-3EE0-4B6F-999A-2F7A6498C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Singularity of 6-axis robot</a:t>
            </a:r>
            <a:endParaRPr lang="en-US" dirty="0"/>
          </a:p>
        </p:txBody>
      </p:sp>
      <p:pic>
        <p:nvPicPr>
          <p:cNvPr id="4" name="y2mate.com - singularites_dun_robot_a_six_axes_singularities_of_a_six_axis_robot_zlGCurgsqg8_360p">
            <a:hlinkClick r:id="" action="ppaction://media"/>
            <a:extLst>
              <a:ext uri="{FF2B5EF4-FFF2-40B4-BE49-F238E27FC236}">
                <a16:creationId xmlns:a16="http://schemas.microsoft.com/office/drawing/2014/main" id="{35EA1840-0950-4F03-AEB2-41A7DDB985F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7583" y="1223963"/>
            <a:ext cx="6059309" cy="340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13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0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C4169-07ED-42C7-8189-E7CACB518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Mathematics of singularity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9738BC-CDBB-4B04-805A-503E48B137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th-TH" sz="2000" dirty="0"/>
                  <a:t>เมื่อเกิด </a:t>
                </a:r>
                <a:r>
                  <a:rPr lang="en-GB" sz="2000" dirty="0"/>
                  <a:t>Singularity </a:t>
                </a:r>
                <a:r>
                  <a:rPr lang="th-TH" sz="2000" dirty="0"/>
                  <a:t>ค่าภายใน </a:t>
                </a:r>
                <a:r>
                  <a:rPr lang="en-US" sz="2000" dirty="0"/>
                  <a:t>Jacobian Matrix </a:t>
                </a:r>
                <a:r>
                  <a:rPr lang="th-TH" sz="2000" dirty="0"/>
                  <a:t>ถูกลดทอน ทำให้มิติน้อยลง อย่างน้อยหนึ่งมิติ</a:t>
                </a:r>
              </a:p>
              <a:p>
                <a:r>
                  <a:rPr lang="th-TH" sz="2000" dirty="0"/>
                  <a:t>แต่ค่าใน </a:t>
                </a:r>
                <a:r>
                  <a:rPr lang="en-US" sz="2000" dirty="0"/>
                  <a:t>Jacobian Matrix </a:t>
                </a:r>
                <a:r>
                  <a:rPr lang="th-TH" sz="2000" dirty="0"/>
                  <a:t>ไม่ใช่</a:t>
                </a:r>
                <a:r>
                  <a:rPr lang="th-TH" sz="2000" dirty="0" err="1"/>
                  <a:t>เมตริกซ์</a:t>
                </a:r>
                <a:r>
                  <a:rPr lang="th-TH" sz="2000" dirty="0"/>
                  <a:t>ว่างเปล่า แต่เกิดจากความเร็วบางอย่างใน แกน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acc>
                  </m:oMath>
                </a14:m>
                <a:r>
                  <a:rPr lang="th-TH" sz="2000" dirty="0"/>
                  <a:t> จึงทำให้</a:t>
                </a:r>
                <a:endParaRPr lang="en-GB" sz="2000" dirty="0"/>
              </a:p>
              <a:p>
                <a:endParaRPr lang="en-GB" sz="2000" dirty="0"/>
              </a:p>
              <a:p>
                <a:r>
                  <a:rPr lang="th-TH" sz="2000" dirty="0"/>
                  <a:t>ถ้ามีตัวแปร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th-TH" sz="2000" dirty="0"/>
                  <a:t> เป็นค่าคงตัว</a:t>
                </a:r>
                <a:endParaRPr lang="en-GB" sz="2000" dirty="0"/>
              </a:p>
              <a:p>
                <a:endParaRPr lang="en-GB" sz="2000" dirty="0"/>
              </a:p>
              <a:p>
                <a:r>
                  <a:rPr lang="th-TH" sz="2000" dirty="0"/>
                  <a:t>เมื่อรวมสมการปกติ กับสมการที่เกิด </a:t>
                </a:r>
                <a:r>
                  <a:rPr lang="en-US" sz="2000" dirty="0"/>
                  <a:t>Singularity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9738BC-CDBB-4B04-805A-503E48B137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6" t="-2147" r="-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02DA59E-DA56-4519-94C7-3FCBFC28AC0B}"/>
                  </a:ext>
                </a:extLst>
              </p:cNvPr>
              <p:cNvSpPr/>
              <p:nvPr/>
            </p:nvSpPr>
            <p:spPr>
              <a:xfrm>
                <a:off x="2699792" y="2174764"/>
                <a:ext cx="110402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latin typeface="Cambria Math" panose="02040503050406030204" pitchFamily="18" charset="0"/>
                        </a:rPr>
                        <m:t>𝐽</m:t>
                      </m:r>
                      <m:acc>
                        <m:accPr>
                          <m:chr m:val="̇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02DA59E-DA56-4519-94C7-3FCBFC28AC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2174764"/>
                <a:ext cx="1104020" cy="400110"/>
              </a:xfrm>
              <a:prstGeom prst="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79FE0EB-8933-4C00-A9D3-DF92949CA369}"/>
                  </a:ext>
                </a:extLst>
              </p:cNvPr>
              <p:cNvSpPr/>
              <p:nvPr/>
            </p:nvSpPr>
            <p:spPr>
              <a:xfrm>
                <a:off x="2640481" y="2950541"/>
                <a:ext cx="122264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2000" i="1" smtClean="0">
                          <a:latin typeface="Cambria Math" panose="02040503050406030204" pitchFamily="18" charset="0"/>
                        </a:rPr>
                        <m:t>𝐽</m:t>
                      </m:r>
                      <m:acc>
                        <m:accPr>
                          <m:chr m:val="̇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79FE0EB-8933-4C00-A9D3-DF92949CA3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481" y="2950541"/>
                <a:ext cx="1222642" cy="400110"/>
              </a:xfrm>
              <a:prstGeom prst="rect">
                <a:avLst/>
              </a:prstGeom>
              <a:blipFill>
                <a:blip r:embed="rId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DE8416E-90C2-4279-9A30-3F042F142022}"/>
                  </a:ext>
                </a:extLst>
              </p:cNvPr>
              <p:cNvSpPr/>
              <p:nvPr/>
            </p:nvSpPr>
            <p:spPr>
              <a:xfrm>
                <a:off x="2699792" y="3822301"/>
                <a:ext cx="178055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GB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i="1">
                          <a:latin typeface="Cambria Math" panose="02040503050406030204" pitchFamily="18" charset="0"/>
                        </a:rPr>
                        <m:t>𝐽</m:t>
                      </m:r>
                      <m:acc>
                        <m:accPr>
                          <m:chr m:val="̇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000" i="1">
                          <a:latin typeface="Cambria Math" panose="02040503050406030204" pitchFamily="18" charset="0"/>
                        </a:rPr>
                        <m:t>𝑐𝐽</m:t>
                      </m:r>
                      <m:acc>
                        <m:accPr>
                          <m:chr m:val="̇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DE8416E-90C2-4279-9A30-3F042F142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3822301"/>
                <a:ext cx="1780552" cy="400110"/>
              </a:xfrm>
              <a:prstGeom prst="rect">
                <a:avLst/>
              </a:prstGeom>
              <a:blipFill>
                <a:blip r:embed="rId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676814D-0BC0-4119-80B0-9001185242DC}"/>
                  </a:ext>
                </a:extLst>
              </p:cNvPr>
              <p:cNvSpPr/>
              <p:nvPr/>
            </p:nvSpPr>
            <p:spPr>
              <a:xfrm>
                <a:off x="2699792" y="4257440"/>
                <a:ext cx="189750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GB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̇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000" i="1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̇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676814D-0BC0-4119-80B0-900118524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4257440"/>
                <a:ext cx="1897507" cy="400110"/>
              </a:xfrm>
              <a:prstGeom prst="rect">
                <a:avLst/>
              </a:prstGeom>
              <a:blipFill>
                <a:blip r:embed="rId6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07915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3AD2C-B4E7-4B23-9AFC-58CC3154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ตัวอย่าง </a:t>
            </a:r>
            <a:r>
              <a:rPr lang="en-US" dirty="0"/>
              <a:t>2 Links Planar</a:t>
            </a:r>
            <a:r>
              <a:rPr lang="th-TH" dirty="0"/>
              <a:t> </a:t>
            </a:r>
            <a:r>
              <a:rPr lang="en-US" dirty="0" err="1"/>
              <a:t>Manipular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9DA959-F1E9-4AF8-9D8C-1EA78558FF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th-TH" dirty="0"/>
                  <a:t>เมื่อพิจารณา </a:t>
                </a:r>
                <a:r>
                  <a:rPr lang="en-US" dirty="0"/>
                  <a:t>Jacobian Matrix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th-TH" dirty="0"/>
                  <a:t>สามารถแยก </a:t>
                </a:r>
                <a:r>
                  <a:rPr lang="en-US" dirty="0"/>
                  <a:t>Linear Velocity </a:t>
                </a:r>
                <a:r>
                  <a:rPr lang="th-TH" dirty="0"/>
                  <a:t>ออกมาเป็นแกน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th-TH" dirty="0"/>
                  <a:t> และ แกน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9DA959-F1E9-4AF8-9D8C-1EA78558FF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9" t="-3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0C8ADD8-854E-4266-B4D9-034A69D5057D}"/>
                  </a:ext>
                </a:extLst>
              </p:cNvPr>
              <p:cNvSpPr/>
              <p:nvPr/>
            </p:nvSpPr>
            <p:spPr>
              <a:xfrm>
                <a:off x="1907704" y="1635646"/>
                <a:ext cx="4159472" cy="16180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GB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"/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  <m:r>
                                          <a:rPr lang="en-GB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"/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e>
                                      <m:sub>
                                        <m:r>
                                          <a:rPr lang="en-GB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a:rPr lang="en-GB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GB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GB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GB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GB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GB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GB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GB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GB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GB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GB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GB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GB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GB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GB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GB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GB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GB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GB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GB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GB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GB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GB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GB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GB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0C8ADD8-854E-4266-B4D9-034A69D505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1635646"/>
                <a:ext cx="4159472" cy="16180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8629CBB-786B-422B-8CC5-37E46A14343C}"/>
                  </a:ext>
                </a:extLst>
              </p:cNvPr>
              <p:cNvSpPr/>
              <p:nvPr/>
            </p:nvSpPr>
            <p:spPr>
              <a:xfrm>
                <a:off x="2051720" y="3795886"/>
                <a:ext cx="4173515" cy="777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GB" sz="20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GB" sz="20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8629CBB-786B-422B-8CC5-37E46A1434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3795886"/>
                <a:ext cx="4173515" cy="7772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89305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1ADCC-BB4F-417D-AC85-4ED388A05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เมื่อใดที่เกิด </a:t>
            </a:r>
            <a:r>
              <a:rPr lang="en-US" dirty="0"/>
              <a:t>Singularity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E0CDD-B60F-4B81-BA84-A5157B67A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200" dirty="0"/>
              <a:t>จากสมการดังกล่าว ทำให้ </a:t>
            </a:r>
            <a:r>
              <a:rPr lang="en-US" sz="3200" dirty="0"/>
              <a:t>Jacobian</a:t>
            </a:r>
            <a:r>
              <a:rPr lang="th-TH" sz="3200" dirty="0"/>
              <a:t> </a:t>
            </a:r>
            <a:r>
              <a:rPr lang="en-US" sz="3200" dirty="0"/>
              <a:t>Matrix </a:t>
            </a:r>
            <a:r>
              <a:rPr lang="th-TH" sz="3200" dirty="0"/>
              <a:t>เป็น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r>
              <a:rPr lang="th-TH" sz="3200" dirty="0"/>
              <a:t>การเกิด </a:t>
            </a:r>
            <a:r>
              <a:rPr lang="en-US" sz="3200" dirty="0"/>
              <a:t>Singularity </a:t>
            </a:r>
            <a:r>
              <a:rPr lang="th-TH" sz="3200" dirty="0"/>
              <a:t>คือเหตุการณ์ที่เกิด </a:t>
            </a:r>
            <a:r>
              <a:rPr lang="en-US" sz="3200" dirty="0"/>
              <a:t>Determinant </a:t>
            </a:r>
            <a:r>
              <a:rPr lang="th-TH" sz="3200" dirty="0"/>
              <a:t>ของเมตริก </a:t>
            </a:r>
            <a:r>
              <a:rPr lang="en-US" sz="3200" dirty="0"/>
              <a:t>J </a:t>
            </a:r>
            <a:r>
              <a:rPr lang="th-TH" sz="3200" dirty="0"/>
              <a:t>เป็น </a:t>
            </a:r>
            <a:r>
              <a:rPr lang="en-US" sz="3200" dirty="0"/>
              <a:t>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4A60C96-09DE-4DCF-A529-7A6E0C7CB5C3}"/>
                  </a:ext>
                </a:extLst>
              </p:cNvPr>
              <p:cNvSpPr/>
              <p:nvPr/>
            </p:nvSpPr>
            <p:spPr>
              <a:xfrm>
                <a:off x="2267744" y="1631376"/>
                <a:ext cx="3944093" cy="7910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4A60C96-09DE-4DCF-A529-7A6E0C7CB5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1631376"/>
                <a:ext cx="3944093" cy="7910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E440777-0B84-4877-8A24-1B5CB47CEC75}"/>
                  </a:ext>
                </a:extLst>
              </p:cNvPr>
              <p:cNvSpPr/>
              <p:nvPr/>
            </p:nvSpPr>
            <p:spPr>
              <a:xfrm>
                <a:off x="2771800" y="3296742"/>
                <a:ext cx="207550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det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E440777-0B84-4877-8A24-1B5CB47CEC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3296742"/>
                <a:ext cx="2075505" cy="461665"/>
              </a:xfrm>
              <a:prstGeom prst="rect">
                <a:avLst/>
              </a:prstGeom>
              <a:blipFill>
                <a:blip r:embed="rId3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4068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36C8F-D9AE-47BC-8561-26FB45A78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การหาองศาการเกิด </a:t>
            </a:r>
            <a:r>
              <a:rPr lang="en-US" dirty="0"/>
              <a:t>Singularity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1355D-0A41-4E04-BA5C-B5B749C99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จากสมการที่ได้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DFF4A64-60DC-4503-847A-8F6DB3B7F153}"/>
                  </a:ext>
                </a:extLst>
              </p:cNvPr>
              <p:cNvSpPr/>
              <p:nvPr/>
            </p:nvSpPr>
            <p:spPr>
              <a:xfrm>
                <a:off x="1739397" y="1621877"/>
                <a:ext cx="3340145" cy="674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DFF4A64-60DC-4503-847A-8F6DB3B7F1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397" y="1621877"/>
                <a:ext cx="3340145" cy="6744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7F52E44-3B53-4042-B6BF-5E85B1E354CD}"/>
                  </a:ext>
                </a:extLst>
              </p:cNvPr>
              <p:cNvSpPr/>
              <p:nvPr/>
            </p:nvSpPr>
            <p:spPr>
              <a:xfrm>
                <a:off x="683568" y="2267624"/>
                <a:ext cx="587282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)−(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)(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7F52E44-3B53-4042-B6BF-5E85B1E354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2267624"/>
                <a:ext cx="5872825" cy="400110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60CC507-CC57-4F1E-A4E3-84797BFF8E84}"/>
                  </a:ext>
                </a:extLst>
              </p:cNvPr>
              <p:cNvSpPr/>
              <p:nvPr/>
            </p:nvSpPr>
            <p:spPr>
              <a:xfrm>
                <a:off x="1835865" y="2667734"/>
                <a:ext cx="314720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60CC507-CC57-4F1E-A4E3-84797BFF8E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865" y="2667734"/>
                <a:ext cx="3147207" cy="400110"/>
              </a:xfrm>
              <a:prstGeom prst="rect">
                <a:avLst/>
              </a:prstGeom>
              <a:blipFill>
                <a:blip r:embed="rId4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E985AE8-0108-4051-BFB5-C6C2FE91A340}"/>
                  </a:ext>
                </a:extLst>
              </p:cNvPr>
              <p:cNvSpPr/>
              <p:nvPr/>
            </p:nvSpPr>
            <p:spPr>
              <a:xfrm>
                <a:off x="1928485" y="3092671"/>
                <a:ext cx="29619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E985AE8-0108-4051-BFB5-C6C2FE91A3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485" y="3092671"/>
                <a:ext cx="2961965" cy="400110"/>
              </a:xfrm>
              <a:prstGeom prst="rect">
                <a:avLst/>
              </a:prstGeom>
              <a:blipFill>
                <a:blip r:embed="rId5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8694079-5156-4D6C-A20B-0CBE6E6331A7}"/>
                  </a:ext>
                </a:extLst>
              </p:cNvPr>
              <p:cNvSpPr/>
              <p:nvPr/>
            </p:nvSpPr>
            <p:spPr>
              <a:xfrm>
                <a:off x="2328883" y="3517608"/>
                <a:ext cx="216116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8694079-5156-4D6C-A20B-0CBE6E633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883" y="3517608"/>
                <a:ext cx="2161168" cy="400110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2CDD67C-CC7D-40DC-BFE5-05D5D87DBDF5}"/>
                  </a:ext>
                </a:extLst>
              </p:cNvPr>
              <p:cNvSpPr/>
              <p:nvPr/>
            </p:nvSpPr>
            <p:spPr>
              <a:xfrm>
                <a:off x="2328883" y="3942545"/>
                <a:ext cx="267631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−(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2CDD67C-CC7D-40DC-BFE5-05D5D87DBD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883" y="3942545"/>
                <a:ext cx="2676310" cy="400110"/>
              </a:xfrm>
              <a:prstGeom prst="rect">
                <a:avLst/>
              </a:prstGeom>
              <a:blipFill>
                <a:blip r:embed="rId7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ED0053B-9116-4632-8147-FC917B99E46F}"/>
                  </a:ext>
                </a:extLst>
              </p:cNvPr>
              <p:cNvSpPr/>
              <p:nvPr/>
            </p:nvSpPr>
            <p:spPr>
              <a:xfrm>
                <a:off x="2819517" y="4367482"/>
                <a:ext cx="124104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ED0053B-9116-4632-8147-FC917B99E4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517" y="4367482"/>
                <a:ext cx="1241045" cy="400110"/>
              </a:xfrm>
              <a:prstGeom prst="rect">
                <a:avLst/>
              </a:prstGeom>
              <a:blipFill>
                <a:blip r:embed="rId8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A5064F0-5F46-45E6-A3FD-CC2974B98B12}"/>
                  </a:ext>
                </a:extLst>
              </p:cNvPr>
              <p:cNvSpPr/>
              <p:nvPr/>
            </p:nvSpPr>
            <p:spPr>
              <a:xfrm>
                <a:off x="5026451" y="3931541"/>
                <a:ext cx="200939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unc>
                        <m:funcPr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</m:t>
                              </m:r>
                              <m:r>
                                <a:rPr lang="en-GB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A5064F0-5F46-45E6-A3FD-CC2974B98B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451" y="3931541"/>
                <a:ext cx="2009396" cy="400110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1363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241C156-E1E3-442F-A9CA-832C96B896D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th-TH" dirty="0"/>
                  <a:t>เมื่อ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241C156-E1E3-442F-A9CA-832C96B896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826" t="-2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B5F1E11-D402-4EE3-BF66-CAD9A92D883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th-TH" dirty="0"/>
                  <a:t>เมื่อ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B5F1E11-D402-4EE3-BF66-CAD9A92D88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826" t="-2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F1E69492-BE6B-4260-A429-DCC6BB4DF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ลักษณะการเกิด </a:t>
            </a:r>
            <a:r>
              <a:rPr lang="en-US" dirty="0"/>
              <a:t>Singularity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E1059-43D7-4E2B-A87D-301081515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1851670"/>
            <a:ext cx="1943435" cy="12104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C65AD5-3DB4-4250-94A6-327B799175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5048" y="3311427"/>
            <a:ext cx="2339330" cy="13485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94A16F-A038-40E7-97CB-2D6E5A68D1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2080" y="1947862"/>
            <a:ext cx="2257425" cy="1247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02D4DD-E585-4DA6-A7FC-60AA959DE8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2080" y="3228466"/>
            <a:ext cx="226695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68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FB999-F9B7-480C-97FB-CD09E69E8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นิยามของตัวแปร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ECF231-7626-4B07-80A9-F7A5367312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th-TH" dirty="0"/>
                  <a:t>จากสมการ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𝐽</m:t>
                    </m:r>
                    <m:acc>
                      <m:accPr>
                        <m:chr m:val="̇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</m:oMath>
                </a14:m>
                <a:r>
                  <a:rPr lang="th-TH" dirty="0"/>
                  <a:t> กำหนดนิยามตัวแปรคือ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th-TH" dirty="0"/>
                  <a:t> </a:t>
                </a:r>
                <a:r>
                  <a:rPr lang="th-TH" dirty="0" err="1"/>
                  <a:t>เวคเตอร์</a:t>
                </a:r>
                <a:r>
                  <a:rPr lang="th-TH" dirty="0"/>
                  <a:t>ความเร็วรวม ในระบบ </a:t>
                </a:r>
                <a:r>
                  <a:rPr lang="en-GB" dirty="0"/>
                  <a:t>cartesian coordinate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th-TH" dirty="0"/>
                  <a:t> คือ </a:t>
                </a:r>
                <a:r>
                  <a:rPr lang="en-GB" dirty="0"/>
                  <a:t>Jacobian </a:t>
                </a:r>
                <a:r>
                  <a:rPr lang="th-TH" dirty="0" err="1"/>
                  <a:t>เมตริกซ์</a:t>
                </a:r>
                <a:r>
                  <a:rPr lang="th-TH" dirty="0"/>
                  <a:t>ของระบบ (ใน</a:t>
                </a:r>
                <a:r>
                  <a:rPr lang="th-TH" dirty="0" err="1"/>
                  <a:t>ที่นี้</a:t>
                </a:r>
                <a:r>
                  <a:rPr lang="th-TH" dirty="0"/>
                  <a:t>คือแขนหุ่นยนต์)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</m:oMath>
                </a14:m>
                <a:r>
                  <a:rPr lang="th-TH" dirty="0"/>
                  <a:t> คือ </a:t>
                </a:r>
                <a:r>
                  <a:rPr lang="en-GB" dirty="0"/>
                  <a:t>joint </a:t>
                </a:r>
                <a:r>
                  <a:rPr lang="th-TH" dirty="0"/>
                  <a:t>ที่มี</a:t>
                </a:r>
                <a:r>
                  <a:rPr lang="th-TH" dirty="0" err="1"/>
                  <a:t>เวคเตอร์</a:t>
                </a:r>
                <a:r>
                  <a:rPr lang="th-TH" dirty="0"/>
                  <a:t>ความเร็วในระบบ</a:t>
                </a:r>
                <a:r>
                  <a:rPr lang="en-GB" dirty="0"/>
                  <a:t> </a:t>
                </a:r>
                <a:r>
                  <a:rPr lang="th-TH" dirty="0"/>
                  <a:t>โดยขนาดของ</a:t>
                </a:r>
                <a:r>
                  <a:rPr lang="th-TH" dirty="0" err="1"/>
                  <a:t>เวคเตอร์</a:t>
                </a:r>
                <a:r>
                  <a:rPr lang="th-TH" dirty="0"/>
                  <a:t>คือ </a:t>
                </a:r>
                <a:r>
                  <a:rPr lang="en-GB" dirty="0"/>
                  <a:t>Nx1 </a:t>
                </a:r>
                <a:r>
                  <a:rPr lang="th-TH" dirty="0"/>
                  <a:t>โดยที่ </a:t>
                </a:r>
                <a:r>
                  <a:rPr lang="en-GB" dirty="0"/>
                  <a:t>N </a:t>
                </a:r>
                <a:r>
                  <a:rPr lang="th-TH" dirty="0"/>
                  <a:t>คือจำนวนแกนของแขนหุ่นยนต์</a:t>
                </a:r>
                <a:endParaRPr lang="en-GB" dirty="0"/>
              </a:p>
              <a:p>
                <a:pPr lvl="1"/>
                <a:endParaRPr lang="th-TH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ECF231-7626-4B07-80A9-F7A5367312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9" t="-2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6668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AFA6DDB-ABB2-4350-B695-93C27C63FA9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th-TH" dirty="0" err="1"/>
                  <a:t>เวคเตอร์</a:t>
                </a:r>
                <a:r>
                  <a:rPr lang="th-TH" dirty="0"/>
                  <a:t>ความเร็ว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AFA6DDB-ABB2-4350-B695-93C27C63FA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469" t="-11111" b="-3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5AA38-EA2F-4F64-9F6B-31A629A3D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เป็น</a:t>
            </a:r>
            <a:r>
              <a:rPr lang="th-TH" dirty="0" err="1"/>
              <a:t>เวคเตอร์</a:t>
            </a:r>
            <a:r>
              <a:rPr lang="th-TH" dirty="0"/>
              <a:t>ขนาด </a:t>
            </a:r>
            <a:r>
              <a:rPr lang="en-GB" dirty="0"/>
              <a:t>6x1 </a:t>
            </a:r>
            <a:r>
              <a:rPr lang="th-TH" dirty="0"/>
              <a:t>ที่ใช้กำหนดค่าความเร็วรวม โดยอ้างอิงที่ </a:t>
            </a:r>
            <a:r>
              <a:rPr lang="en-GB" dirty="0"/>
              <a:t>Joint 0</a:t>
            </a:r>
            <a:endParaRPr lang="th-TH" dirty="0"/>
          </a:p>
          <a:p>
            <a:r>
              <a:rPr lang="th-TH" dirty="0"/>
              <a:t>แบ่งเป็นความเร็วเชิงเส้น </a:t>
            </a:r>
            <a:r>
              <a:rPr lang="en-GB" dirty="0"/>
              <a:t>3 </a:t>
            </a:r>
            <a:r>
              <a:rPr lang="th-TH" dirty="0"/>
              <a:t>ตัวแปร และ ความเร็วเชิงมุม </a:t>
            </a:r>
            <a:r>
              <a:rPr lang="en-GB" dirty="0"/>
              <a:t>3</a:t>
            </a:r>
            <a:r>
              <a:rPr lang="en-US" dirty="0"/>
              <a:t> </a:t>
            </a:r>
            <a:r>
              <a:rPr lang="th-TH" dirty="0"/>
              <a:t>ตัวแปร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53CB308-75ED-4E13-958D-E1DE184527B6}"/>
                  </a:ext>
                </a:extLst>
              </p:cNvPr>
              <p:cNvSpPr/>
              <p:nvPr/>
            </p:nvSpPr>
            <p:spPr>
              <a:xfrm>
                <a:off x="2699792" y="2643758"/>
                <a:ext cx="2391616" cy="21931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GB" sz="24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GB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4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GB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4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GB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4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GB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4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GB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4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53CB308-75ED-4E13-958D-E1DE184527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2643758"/>
                <a:ext cx="2391616" cy="21931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9395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53AEE-4D9D-487E-A07C-046F8CCDC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err="1"/>
              <a:t>เมตริกซ์</a:t>
            </a:r>
            <a:r>
              <a:rPr lang="th-TH" dirty="0"/>
              <a:t> </a:t>
            </a:r>
            <a:r>
              <a:rPr lang="en-GB" dirty="0"/>
              <a:t>Jacobian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62F69-B490-40A2-A978-6EEDCC45F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Transformation matrix</a:t>
            </a:r>
          </a:p>
          <a:p>
            <a:r>
              <a:rPr lang="th-TH" sz="2400" dirty="0"/>
              <a:t>มีขนาด </a:t>
            </a:r>
            <a:r>
              <a:rPr lang="en-GB" sz="2400" dirty="0"/>
              <a:t>6xN </a:t>
            </a:r>
            <a:r>
              <a:rPr lang="th-TH" sz="2400" dirty="0"/>
              <a:t>โดยที่ </a:t>
            </a:r>
            <a:r>
              <a:rPr lang="en-GB" sz="2400" dirty="0"/>
              <a:t>N </a:t>
            </a:r>
            <a:r>
              <a:rPr lang="th-TH" sz="2400" dirty="0"/>
              <a:t>คือจำนวนแกนของหุ่นยนต์</a:t>
            </a:r>
          </a:p>
          <a:p>
            <a:r>
              <a:rPr lang="en-GB" sz="2400" dirty="0"/>
              <a:t>3 </a:t>
            </a:r>
            <a:r>
              <a:rPr lang="th-TH" sz="2400" dirty="0"/>
              <a:t>แถวแรกคือ </a:t>
            </a:r>
            <a:r>
              <a:rPr lang="en-GB" sz="2400" dirty="0"/>
              <a:t>Jacobian matrix </a:t>
            </a:r>
            <a:r>
              <a:rPr lang="th-TH" sz="2400" dirty="0"/>
              <a:t>ที่เกี่ยวข้องกับความเร็วเชิงเส้นที่จุดปลาย</a:t>
            </a:r>
            <a:r>
              <a:rPr lang="en-GB" sz="2400" dirty="0"/>
              <a:t> (Linear Jacobian)</a:t>
            </a:r>
            <a:endParaRPr lang="th-TH" sz="2400" dirty="0"/>
          </a:p>
          <a:p>
            <a:r>
              <a:rPr lang="en-GB" sz="2400" dirty="0"/>
              <a:t>3</a:t>
            </a:r>
            <a:r>
              <a:rPr lang="en-US" sz="2400" dirty="0"/>
              <a:t> </a:t>
            </a:r>
            <a:r>
              <a:rPr lang="th-TH" sz="2400" dirty="0"/>
              <a:t>แถวล่างคือ </a:t>
            </a:r>
            <a:r>
              <a:rPr lang="en-GB" sz="2400" dirty="0"/>
              <a:t>Jacobian matrix </a:t>
            </a:r>
            <a:r>
              <a:rPr lang="th-TH" sz="2400" dirty="0"/>
              <a:t>ที่เกี่ยวข้องกับความเร็วเชิงมุมที่จุดปลาย</a:t>
            </a:r>
            <a:r>
              <a:rPr lang="en-GB" sz="2400" dirty="0"/>
              <a:t> (Angular Jacobian)</a:t>
            </a:r>
            <a:endParaRPr lang="th-TH" sz="2400" dirty="0"/>
          </a:p>
          <a:p>
            <a:r>
              <a:rPr lang="th-TH" sz="2400" dirty="0"/>
              <a:t>สมการ </a:t>
            </a:r>
            <a:r>
              <a:rPr lang="en-GB" sz="2400" dirty="0"/>
              <a:t>Jacobian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F44E84B-E860-4329-AA8A-F3AC367DC7E9}"/>
                  </a:ext>
                </a:extLst>
              </p:cNvPr>
              <p:cNvSpPr/>
              <p:nvPr/>
            </p:nvSpPr>
            <p:spPr>
              <a:xfrm>
                <a:off x="2555776" y="4155926"/>
                <a:ext cx="1137042" cy="6613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GB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F44E84B-E860-4329-AA8A-F3AC367DC7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4155926"/>
                <a:ext cx="1137042" cy="6613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0662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Subtitle 2"/>
          <p:cNvSpPr>
            <a:spLocks noGrp="1"/>
          </p:cNvSpPr>
          <p:nvPr>
            <p:ph type="subTitle" idx="1"/>
          </p:nvPr>
        </p:nvSpPr>
        <p:spPr>
          <a:xfrm>
            <a:off x="1143000" y="2876550"/>
            <a:ext cx="6858000" cy="1243013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th-TH" altLang="th-TH" sz="3000" dirty="0">
                <a:latin typeface="TH SarabunPSK" pitchFamily="34" charset="-34"/>
                <a:cs typeface="TH SarabunPSK" pitchFamily="34" charset="-34"/>
              </a:rPr>
              <a:t>อลิสา คูณ</a:t>
            </a:r>
            <a:r>
              <a:rPr lang="th-TH" altLang="th-TH" sz="3000" dirty="0" err="1">
                <a:latin typeface="TH SarabunPSK" pitchFamily="34" charset="-34"/>
                <a:cs typeface="TH SarabunPSK" pitchFamily="34" charset="-34"/>
              </a:rPr>
              <a:t>าภิ</a:t>
            </a:r>
            <a:r>
              <a:rPr lang="th-TH" altLang="th-TH" sz="3000" dirty="0">
                <a:latin typeface="TH SarabunPSK" pitchFamily="34" charset="-34"/>
                <a:cs typeface="TH SarabunPSK" pitchFamily="34" charset="-34"/>
              </a:rPr>
              <a:t>นันท์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62A54E-32FA-4927-B0D8-C738B86B8C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Angular Velocity</a:t>
            </a:r>
            <a:br>
              <a:rPr lang="en-GB" dirty="0"/>
            </a:br>
            <a:r>
              <a:rPr lang="en-GB" dirty="0"/>
              <a:t>Linear Velocity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98CAF-6B8C-4171-8A54-BB396539D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 Jacobian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A09B10-7BE6-4E06-AF07-36A0557A58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th-TH" dirty="0"/>
                  <a:t>พิจารณาเฉพาะความเร็วเชิงมุม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th-TH" dirty="0"/>
                  <a:t> ดังนั้น </a:t>
                </a:r>
                <a:r>
                  <a:rPr lang="en-GB" dirty="0"/>
                  <a:t>Jacobian </a:t>
                </a:r>
                <a:r>
                  <a:rPr lang="th-TH" dirty="0"/>
                  <a:t>เชิงมุมสามารถเขียนได้เป็น</a:t>
                </a: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endParaRPr lang="en-GB" dirty="0"/>
              </a:p>
              <a:p>
                <a:r>
                  <a:rPr lang="th-TH" dirty="0"/>
                  <a:t>สามารถจัด </a:t>
                </a:r>
                <a:r>
                  <a:rPr lang="en-GB" dirty="0"/>
                  <a:t>Angular Jacobian </a:t>
                </a:r>
                <a:r>
                  <a:rPr lang="th-TH" dirty="0"/>
                  <a:t>ได้เป็น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A09B10-7BE6-4E06-AF07-36A0557A58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9" t="-2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81E8238-B6D3-480F-913A-D406B2C15589}"/>
                  </a:ext>
                </a:extLst>
              </p:cNvPr>
              <p:cNvSpPr/>
              <p:nvPr/>
            </p:nvSpPr>
            <p:spPr>
              <a:xfrm>
                <a:off x="2296579" y="2064341"/>
                <a:ext cx="13731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81E8238-B6D3-480F-913A-D406B2C15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579" y="2064341"/>
                <a:ext cx="1373196" cy="461665"/>
              </a:xfrm>
              <a:prstGeom prst="rect">
                <a:avLst/>
              </a:prstGeom>
              <a:blipFill>
                <a:blip r:embed="rId3"/>
                <a:stretch>
                  <a:fillRect r="-177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CB091CE-B4A8-4D43-8BB0-5BA5A5E28D95}"/>
                  </a:ext>
                </a:extLst>
              </p:cNvPr>
              <p:cNvSpPr/>
              <p:nvPr/>
            </p:nvSpPr>
            <p:spPr>
              <a:xfrm>
                <a:off x="2296579" y="2617495"/>
                <a:ext cx="44540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CB091CE-B4A8-4D43-8BB0-5BA5A5E28D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579" y="2617495"/>
                <a:ext cx="4454040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8653155-0A48-4B7C-BD70-F14D2D2B9245}"/>
                  </a:ext>
                </a:extLst>
              </p:cNvPr>
              <p:cNvSpPr/>
              <p:nvPr/>
            </p:nvSpPr>
            <p:spPr>
              <a:xfrm>
                <a:off x="2296579" y="3628320"/>
                <a:ext cx="3087064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|"/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8653155-0A48-4B7C-BD70-F14D2D2B92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579" y="3628320"/>
                <a:ext cx="3087064" cy="509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1196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66FB9-3827-4CBB-9C5C-C8E583A11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Revolute VS Prismatic Joint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5F002F-0C87-485E-8702-AFAC9EFEBC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th-TH" sz="2400" dirty="0"/>
                  <a:t>พิจารณาการเคลื่อนที่ที่ </a:t>
                </a:r>
                <a:r>
                  <a:rPr lang="en-GB" sz="2400" dirty="0"/>
                  <a:t>Joint I </a:t>
                </a:r>
                <a:r>
                  <a:rPr lang="th-TH" sz="2400" dirty="0"/>
                  <a:t>โดยกำหนดให้ </a:t>
                </a:r>
                <a:r>
                  <a:rPr lang="en-GB" sz="2400" dirty="0"/>
                  <a:t>Joint </a:t>
                </a:r>
                <a:r>
                  <a:rPr lang="th-TH" sz="2400" dirty="0" err="1"/>
                  <a:t>อื่นๆ</a:t>
                </a:r>
                <a:r>
                  <a:rPr lang="th-TH" sz="2400" dirty="0"/>
                  <a:t> อยู่กับที่ ถ้า </a:t>
                </a:r>
                <a:r>
                  <a:rPr lang="en-GB" sz="2400" dirty="0"/>
                  <a:t>Joint I </a:t>
                </a:r>
                <a:r>
                  <a:rPr lang="th-TH" sz="2400" dirty="0"/>
                  <a:t>เป็นชนิด </a:t>
                </a:r>
                <a:r>
                  <a:rPr lang="en-GB" sz="2400" dirty="0"/>
                  <a:t>revolute </a:t>
                </a:r>
                <a:r>
                  <a:rPr lang="th-TH" sz="2400" dirty="0"/>
                  <a:t>(หักงอได้) ตำแหน่งจุดปลายจะมีการหมุนที่แกน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th-TH" sz="2400" dirty="0"/>
                  <a:t>และมีความเร็วเชิงมุมเป็น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th-TH" sz="2400" dirty="0"/>
                  <a:t>แต่ถ้า </a:t>
                </a:r>
                <a:r>
                  <a:rPr lang="en-GB" sz="2400" dirty="0"/>
                  <a:t>Joint I </a:t>
                </a:r>
                <a:r>
                  <a:rPr lang="th-TH" sz="2400" dirty="0"/>
                  <a:t>เป็นชนิด </a:t>
                </a:r>
                <a:r>
                  <a:rPr lang="en-GB" sz="2400" dirty="0"/>
                  <a:t>prismatic </a:t>
                </a:r>
                <a:r>
                  <a:rPr lang="en-US" sz="2400" dirty="0"/>
                  <a:t>(</a:t>
                </a:r>
                <a:r>
                  <a:rPr lang="th-TH" sz="2400" dirty="0"/>
                  <a:t>ยืดหด) จะไม่มีความเร็วเชิงมุม</a:t>
                </a:r>
                <a:r>
                  <a:rPr lang="th-TH" sz="2400" dirty="0" err="1"/>
                  <a:t>ใดๆ</a:t>
                </a:r>
                <a:r>
                  <a:rPr lang="th-TH" sz="2400" dirty="0"/>
                  <a:t> ดังนั้น</a:t>
                </a:r>
                <a:endParaRPr lang="en-GB" sz="2400" dirty="0"/>
              </a:p>
              <a:p>
                <a:endParaRPr lang="en-GB" sz="2400" dirty="0"/>
              </a:p>
              <a:p>
                <a:r>
                  <a:rPr lang="th-TH" sz="2400" dirty="0"/>
                  <a:t>สรุป สามารถเขียนลักษณะของ </a:t>
                </a:r>
                <a:r>
                  <a:rPr lang="en-GB" sz="2400" dirty="0"/>
                  <a:t>Jacobian </a:t>
                </a:r>
                <a:r>
                  <a:rPr lang="th-TH" sz="2400" dirty="0"/>
                  <a:t>เชิงมุมได้เป็น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5F002F-0C87-485E-8702-AFAC9EFEBC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92" t="-2683" r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18B436A-0380-40D6-B5DD-0E2D1310B170}"/>
                  </a:ext>
                </a:extLst>
              </p:cNvPr>
              <p:cNvSpPr/>
              <p:nvPr/>
            </p:nvSpPr>
            <p:spPr>
              <a:xfrm>
                <a:off x="2923747" y="2283718"/>
                <a:ext cx="172784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18B436A-0380-40D6-B5DD-0E2D1310B1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747" y="2283718"/>
                <a:ext cx="1727844" cy="461665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3DB3AE0-FEF1-454D-95C1-D1FFB3C1FF7E}"/>
                  </a:ext>
                </a:extLst>
              </p:cNvPr>
              <p:cNvSpPr/>
              <p:nvPr/>
            </p:nvSpPr>
            <p:spPr>
              <a:xfrm>
                <a:off x="2923747" y="3227387"/>
                <a:ext cx="10692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3DB3AE0-FEF1-454D-95C1-D1FFB3C1FF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747" y="3227387"/>
                <a:ext cx="106926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4175048-DDEA-4AA1-BE7C-484745B501FD}"/>
                  </a:ext>
                </a:extLst>
              </p:cNvPr>
              <p:cNvSpPr/>
              <p:nvPr/>
            </p:nvSpPr>
            <p:spPr>
              <a:xfrm>
                <a:off x="2267744" y="4083918"/>
                <a:ext cx="4210704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(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𝑟𝑒𝑣𝑜𝑙𝑢𝑡𝑒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𝐽𝑜𝑖𝑛𝑡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(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𝑝𝑟𝑖𝑠𝑚𝑎𝑡𝑖𝑐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𝐽𝑜𝑖𝑛𝑡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4175048-DDEA-4AA1-BE7C-484745B501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4083918"/>
                <a:ext cx="4210704" cy="9161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0310187"/>
      </p:ext>
    </p:extLst>
  </p:cSld>
  <p:clrMapOvr>
    <a:masterClrMapping/>
  </p:clrMapOvr>
</p:sld>
</file>

<file path=ppt/theme/theme1.xml><?xml version="1.0" encoding="utf-8"?>
<a:theme xmlns:a="http://schemas.openxmlformats.org/drawingml/2006/main" name="ชุดรูปแบบของ Offic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4">
      <a:majorFont>
        <a:latin typeface="Cordia New"/>
        <a:ea typeface=""/>
        <a:cs typeface="Browallia New"/>
      </a:majorFont>
      <a:minorFont>
        <a:latin typeface="Browallia New"/>
        <a:ea typeface=""/>
        <a:cs typeface="Browallia New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ister.pptx" id="{5B0E6E07-2C1E-4A34-A883-38F9C9AE2144}" vid="{17DFD0A5-312B-4DF9-958A-7A602FA1C2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7890</TotalTime>
  <Words>1667</Words>
  <Application>Microsoft Office PowerPoint</Application>
  <PresentationFormat>On-screen Show (16:9)</PresentationFormat>
  <Paragraphs>232</Paragraphs>
  <Slides>39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TH Sarabun New</vt:lpstr>
      <vt:lpstr>Arial</vt:lpstr>
      <vt:lpstr>Browallia New</vt:lpstr>
      <vt:lpstr>Calibri</vt:lpstr>
      <vt:lpstr>Cambria Math</vt:lpstr>
      <vt:lpstr>Cordia New</vt:lpstr>
      <vt:lpstr>TH SarabunPSK</vt:lpstr>
      <vt:lpstr>Wingdings</vt:lpstr>
      <vt:lpstr>ชุดรูปแบบของ Office</vt:lpstr>
      <vt:lpstr>Jacobian Matrix สำหรับหุ่นยนต์อุตสาหกรรม</vt:lpstr>
      <vt:lpstr>Velocity Kinematics</vt:lpstr>
      <vt:lpstr>ความสัมพันธ์เชิงความเร็วของหุ่นยนต์</vt:lpstr>
      <vt:lpstr>นิยามของตัวแปร</vt:lpstr>
      <vt:lpstr>เวคเตอร์ความเร็ว p ̇</vt:lpstr>
      <vt:lpstr>เมตริกซ์ Jacobian</vt:lpstr>
      <vt:lpstr>Angular Velocity Linear Velocity</vt:lpstr>
      <vt:lpstr>Angular Jacobian</vt:lpstr>
      <vt:lpstr>Revolute VS Prismatic Joint</vt:lpstr>
      <vt:lpstr>Linear Jacobian</vt:lpstr>
      <vt:lpstr>Linear Jacobian</vt:lpstr>
      <vt:lpstr>Linear Velocity</vt:lpstr>
      <vt:lpstr>ความเร็วเชิงมุมที่มีกับความเร็วเชิงเส้น</vt:lpstr>
      <vt:lpstr>Summary of Jacobian</vt:lpstr>
      <vt:lpstr>ตัวอย่างการหา Jacobian ด้วย 2 Links Planar manipulator</vt:lpstr>
      <vt:lpstr>2 link planar manipular</vt:lpstr>
      <vt:lpstr>การหา Linear Jacobian</vt:lpstr>
      <vt:lpstr>Summary of Jacobian</vt:lpstr>
      <vt:lpstr>การหา Linear Jacobian ด้วย Cross product</vt:lpstr>
      <vt:lpstr>การหา Linear Jacobian ด้วย Cross product</vt:lpstr>
      <vt:lpstr>ตัวอย่างหุ่นยนต์ Stanford</vt:lpstr>
      <vt:lpstr>Stanford Manipulator</vt:lpstr>
      <vt:lpstr>DH Parameters</vt:lpstr>
      <vt:lpstr>หา FK ของหุ่นยนต์ ด้วยสูตร DH</vt:lpstr>
      <vt:lpstr>หา Position ที่จุดปลายถึง Joint n</vt:lpstr>
      <vt:lpstr>หา Position ที่จุดปลายถึง Joint n</vt:lpstr>
      <vt:lpstr>พิจารณา z-axis ในแต่ละ (_0^(n-1))A</vt:lpstr>
      <vt:lpstr>หาเวคเตอร์ z_(i-1)ได้จาก z-axis ใน (_0^(n-1))A </vt:lpstr>
      <vt:lpstr>หา o_n </vt:lpstr>
      <vt:lpstr>หา Jacobian</vt:lpstr>
      <vt:lpstr>หา Jacobian</vt:lpstr>
      <vt:lpstr>Singularity</vt:lpstr>
      <vt:lpstr>Singularity คือ</vt:lpstr>
      <vt:lpstr>Singularity of 6-axis robot</vt:lpstr>
      <vt:lpstr>Mathematics of singularity</vt:lpstr>
      <vt:lpstr>ตัวอย่าง 2 Links Planar Manipular</vt:lpstr>
      <vt:lpstr>เมื่อใดที่เกิด Singularity</vt:lpstr>
      <vt:lpstr>การหาองศาการเกิด Singularity</vt:lpstr>
      <vt:lpstr>ลักษณะการเกิด Singularity</vt:lpstr>
    </vt:vector>
  </TitlesOfParts>
  <Company>nzn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หน่วยที่ 14 การบำรุงรักษาระบบไฟฟ้า (Electrical System Maintenance)</dc:title>
  <dc:creator>WincoolV5</dc:creator>
  <cp:lastModifiedBy>Alisa Kunapinun</cp:lastModifiedBy>
  <cp:revision>206</cp:revision>
  <dcterms:created xsi:type="dcterms:W3CDTF">2014-11-14T06:47:43Z</dcterms:created>
  <dcterms:modified xsi:type="dcterms:W3CDTF">2019-08-25T05:33:06Z</dcterms:modified>
</cp:coreProperties>
</file>